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Spectral"/>
      <p:regular r:id="rId15"/>
      <p:bold r:id="rId16"/>
      <p:italic r:id="rId17"/>
      <p:boldItalic r:id="rId18"/>
    </p:embeddedFont>
    <p:embeddedFont>
      <p:font typeface="Roboto Mono"/>
      <p:regular r:id="rId19"/>
      <p:bold r:id="rId20"/>
      <p:italic r:id="rId21"/>
      <p:boldItalic r:id="rId22"/>
    </p:embeddedFont>
    <p:embeddedFont>
      <p:font typeface="Roboto Mono Regular"/>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Mono-bold.fntdata"/><Relationship Id="rId22" Type="http://schemas.openxmlformats.org/officeDocument/2006/relationships/font" Target="fonts/RobotoMono-boldItalic.fntdata"/><Relationship Id="rId21" Type="http://schemas.openxmlformats.org/officeDocument/2006/relationships/font" Target="fonts/RobotoMono-italic.fntdata"/><Relationship Id="rId24" Type="http://schemas.openxmlformats.org/officeDocument/2006/relationships/font" Target="fonts/RobotoMonoRegular-bold.fntdata"/><Relationship Id="rId23" Type="http://schemas.openxmlformats.org/officeDocument/2006/relationships/font" Target="fonts/RobotoMonoRegular-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onoRegular-boldItalic.fntdata"/><Relationship Id="rId25" Type="http://schemas.openxmlformats.org/officeDocument/2006/relationships/font" Target="fonts/RobotoMonoRegular-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font" Target="fonts/Spectral-regular.fntdata"/><Relationship Id="rId14" Type="http://schemas.openxmlformats.org/officeDocument/2006/relationships/slide" Target="slides/slide9.xml"/><Relationship Id="rId17" Type="http://schemas.openxmlformats.org/officeDocument/2006/relationships/font" Target="fonts/Spectral-italic.fntdata"/><Relationship Id="rId16" Type="http://schemas.openxmlformats.org/officeDocument/2006/relationships/font" Target="fonts/Spectral-bold.fntdata"/><Relationship Id="rId19" Type="http://schemas.openxmlformats.org/officeDocument/2006/relationships/font" Target="fonts/RobotoMono-regular.fntdata"/><Relationship Id="rId18" Type="http://schemas.openxmlformats.org/officeDocument/2006/relationships/font" Target="fonts/Spectral-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-Wanting to focus on effects of an unprocessed vegan pre workout supplement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a11bdd1b0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a11bdd1b0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-Vegan athlete documentary following various athletes and physicians talking about vegan diets involving sports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a11bdd1b0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a11bdd1b0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 glimpse into the demographics of vegan athletes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a11bdd1b0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a11bdd1b0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Char char="-"/>
            </a:pPr>
            <a:r>
              <a:rPr lang="en">
                <a:solidFill>
                  <a:schemeClr val="dk1"/>
                </a:solidFill>
              </a:rPr>
              <a:t>How a unprocessed vegan pre workout supplement compared against a processed supplement with the same number of calories as well as a zero calorie supplement against the baseline values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To do this they had participants cycling on ergometer until they were exhausted measured in seconds, they also recorded the exchange of respiratory gases.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Minute ventilation values and respiratory compensation were used to determine if shifting body temp or pH blood buffering affected results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a89aaa4b9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a89aaa4b9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-14 participants, all white men +18 yrs old, nonsmokers, deemed recreationally active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-quite a difference compared to the famous vegan athletes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-meaning they arent on any collegiate or recreational sports teams</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-man in bottom left wouldve not been chosen since hes on a sports team, smokes, and is currently on medication</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-the participants were barred from cycling exercise up to 6 months prior to study</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-72 hrs before each trial they were requested to refrain from caffeine, alcohol, and strenuous exercise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a89aaa4b9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a89aaa4b9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-vega sport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-gatorade isocaloric supplement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-mio liquid water enhancer used to monitor placebo effect and bias from participants and researchers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-randomized by a researched not involved in data collection via randomizer.org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-all formulated to look and taste the same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 scoop was dissolved in 12 oz of water drank 30 min before trial when participants were sitting down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a89aaa4b9b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a89aaa4b9b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-no significant difference between any of the supplements when looking at time to exhaustion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-RER values reflected similar results for the two true supplements when compared to the zero calorie trial set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-this suggests that supplements do affect substrate metabolism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-shifting body temperature nor pH blood buffering were suggested to affect the results due to minute ventilation values and respiratory compensation not being significantly different between the supplements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a89aaa4b9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a89aaa4b9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-the population they chose, we only have data from 14 participants that are all white males, females werent chosen for this study due to differing estrogen levels in fear of varying metabolism effects, BMI range of 19-30 was chosen and we know that 30 is the cut off for Obese which we understand can not be an accurate portrayal of health but the researchers suggested that dietary intake nor eating disorders were to be looked into for their participants since they were of “healthy” BMI ranges</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-80% intensity level of maximum power was chosen as anything higher results in shorter endurance times like 1-2mins and lower intensity level depend on previous food intake</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-small number of kcals is thought to be inadequate for significant performance boost as well as the amount of supplement given. The manufactures’ recommendation of one scoop was used, when I think it would’ve been more interesting to see a higher dosage since it is known in many gym subcommunities to add extra pre workout</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
                <a:solidFill>
                  <a:schemeClr val="dk1"/>
                </a:solidFill>
              </a:rPr>
              <a:t>-lastly the time of consumption of the supplement can produce varied results, a 1989 study referenced 1989 suggests that intaking carbohydrates while exercising significantly improves exercise performance and this could have been facilitated in this experiment as the unprocessed vegan substitute would be eligible for such effects due to the sugar content (12g)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a13034ea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a13034ea7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50" name="Shape 50"/>
        <p:cNvGrpSpPr/>
        <p:nvPr/>
      </p:nvGrpSpPr>
      <p:grpSpPr>
        <a:xfrm>
          <a:off x="0" y="0"/>
          <a:ext cx="0" cy="0"/>
          <a:chOff x="0" y="0"/>
          <a:chExt cx="0" cy="0"/>
        </a:xfrm>
      </p:grpSpPr>
      <p:sp>
        <p:nvSpPr>
          <p:cNvPr id="51" name="Google Shape;51;p13"/>
          <p:cNvSpPr/>
          <p:nvPr>
            <p:ph idx="2" type="pic"/>
          </p:nvPr>
        </p:nvSpPr>
        <p:spPr>
          <a:xfrm>
            <a:off x="114300" y="107156"/>
            <a:ext cx="8901000" cy="3507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5.png"/><Relationship Id="rId13" Type="http://schemas.openxmlformats.org/officeDocument/2006/relationships/image" Target="../media/image18.jpg"/><Relationship Id="rId12"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20.jpg"/><Relationship Id="rId15" Type="http://schemas.openxmlformats.org/officeDocument/2006/relationships/image" Target="../media/image25.png"/><Relationship Id="rId14" Type="http://schemas.openxmlformats.org/officeDocument/2006/relationships/image" Target="../media/image21.png"/><Relationship Id="rId17" Type="http://schemas.openxmlformats.org/officeDocument/2006/relationships/image" Target="../media/image23.png"/><Relationship Id="rId16" Type="http://schemas.openxmlformats.org/officeDocument/2006/relationships/image" Target="../media/image22.png"/><Relationship Id="rId5" Type="http://schemas.openxmlformats.org/officeDocument/2006/relationships/image" Target="../media/image16.png"/><Relationship Id="rId6" Type="http://schemas.openxmlformats.org/officeDocument/2006/relationships/image" Target="../media/image9.png"/><Relationship Id="rId18" Type="http://schemas.openxmlformats.org/officeDocument/2006/relationships/image" Target="../media/image27.png"/><Relationship Id="rId7" Type="http://schemas.openxmlformats.org/officeDocument/2006/relationships/image" Target="../media/image11.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28.png"/><Relationship Id="rId5"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0.gif"/><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37.png"/><Relationship Id="rId7"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 name="Shape 55"/>
        <p:cNvGrpSpPr/>
        <p:nvPr/>
      </p:nvGrpSpPr>
      <p:grpSpPr>
        <a:xfrm>
          <a:off x="0" y="0"/>
          <a:ext cx="0" cy="0"/>
          <a:chOff x="0" y="0"/>
          <a:chExt cx="0" cy="0"/>
        </a:xfrm>
      </p:grpSpPr>
      <p:sp>
        <p:nvSpPr>
          <p:cNvPr id="56" name="Google Shape;56;p14"/>
          <p:cNvSpPr txBox="1"/>
          <p:nvPr>
            <p:ph type="ctrTitle"/>
          </p:nvPr>
        </p:nvSpPr>
        <p:spPr>
          <a:xfrm>
            <a:off x="516275" y="1394525"/>
            <a:ext cx="8256300" cy="1534500"/>
          </a:xfrm>
          <a:prstGeom prst="rect">
            <a:avLst/>
          </a:prstGeom>
          <a:solidFill>
            <a:srgbClr val="D9EAD3"/>
          </a:solidFill>
          <a:ln cap="flat" cmpd="sng" w="2857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lnSpc>
                <a:spcPct val="115000"/>
              </a:lnSpc>
              <a:spcBef>
                <a:spcPts val="1200"/>
              </a:spcBef>
              <a:spcAft>
                <a:spcPts val="1200"/>
              </a:spcAft>
              <a:buNone/>
            </a:pPr>
            <a:r>
              <a:rPr lang="en" sz="2200">
                <a:latin typeface="Roboto Mono Regular"/>
                <a:ea typeface="Roboto Mono Regular"/>
                <a:cs typeface="Roboto Mono Regular"/>
                <a:sym typeface="Roboto Mono Regular"/>
              </a:rPr>
              <a:t>The Efficacy of a Pre-Workout Vegan Supplement on High-Intensity Cycling Performance in Healthy College-Aged Males</a:t>
            </a:r>
            <a:endParaRPr>
              <a:latin typeface="Roboto Mono Regular"/>
              <a:ea typeface="Roboto Mono Regular"/>
              <a:cs typeface="Roboto Mono Regular"/>
              <a:sym typeface="Roboto Mono Regular"/>
            </a:endParaRPr>
          </a:p>
        </p:txBody>
      </p:sp>
      <p:sp>
        <p:nvSpPr>
          <p:cNvPr id="57" name="Google Shape;57;p14"/>
          <p:cNvSpPr txBox="1"/>
          <p:nvPr>
            <p:ph idx="1" type="subTitle"/>
          </p:nvPr>
        </p:nvSpPr>
        <p:spPr>
          <a:xfrm>
            <a:off x="905225" y="4035425"/>
            <a:ext cx="7478400" cy="1012500"/>
          </a:xfrm>
          <a:prstGeom prst="rect">
            <a:avLst/>
          </a:prstGeom>
          <a:solidFill>
            <a:srgbClr val="D9EAD3"/>
          </a:solid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00000"/>
                </a:solidFill>
                <a:latin typeface="Roboto Mono"/>
                <a:ea typeface="Roboto Mono"/>
                <a:cs typeface="Roboto Mono"/>
                <a:sym typeface="Roboto Mono"/>
              </a:rPr>
              <a:t>Experiment b</a:t>
            </a:r>
            <a:r>
              <a:rPr lang="en" sz="1800">
                <a:solidFill>
                  <a:srgbClr val="000000"/>
                </a:solidFill>
                <a:latin typeface="Roboto Mono"/>
                <a:ea typeface="Roboto Mono"/>
                <a:cs typeface="Roboto Mono"/>
                <a:sym typeface="Roboto Mono"/>
              </a:rPr>
              <a:t>y </a:t>
            </a:r>
            <a:r>
              <a:rPr lang="en" sz="1800">
                <a:solidFill>
                  <a:srgbClr val="000000"/>
                </a:solidFill>
                <a:latin typeface="Roboto Mono"/>
                <a:ea typeface="Roboto Mono"/>
                <a:cs typeface="Roboto Mono"/>
                <a:sym typeface="Roboto Mono"/>
              </a:rPr>
              <a:t>Gabrielle Gallien, David Bellar &amp; Greggory R. Davis</a:t>
            </a:r>
            <a:endParaRPr sz="1800">
              <a:solidFill>
                <a:srgbClr val="000000"/>
              </a:solidFill>
              <a:latin typeface="Roboto Mono"/>
              <a:ea typeface="Roboto Mono"/>
              <a:cs typeface="Roboto Mono"/>
              <a:sym typeface="Roboto Mono"/>
            </a:endParaRPr>
          </a:p>
          <a:p>
            <a:pPr indent="0" lvl="0" marL="0" rtl="0" algn="ctr">
              <a:spcBef>
                <a:spcPts val="0"/>
              </a:spcBef>
              <a:spcAft>
                <a:spcPts val="0"/>
              </a:spcAft>
              <a:buNone/>
            </a:pPr>
            <a:r>
              <a:rPr lang="en" sz="1800">
                <a:solidFill>
                  <a:srgbClr val="000000"/>
                </a:solidFill>
                <a:latin typeface="Roboto Mono"/>
                <a:ea typeface="Roboto Mono"/>
                <a:cs typeface="Roboto Mono"/>
                <a:sym typeface="Roboto Mono"/>
              </a:rPr>
              <a:t>Presented by Bailey Morrison</a:t>
            </a:r>
            <a:endParaRPr sz="1800">
              <a:solidFill>
                <a:srgbClr val="000000"/>
              </a:solidFill>
              <a:latin typeface="Roboto Mono"/>
              <a:ea typeface="Roboto Mono"/>
              <a:cs typeface="Roboto Mono"/>
              <a:sym typeface="Roboto Mon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 name="Shape 61"/>
        <p:cNvGrpSpPr/>
        <p:nvPr/>
      </p:nvGrpSpPr>
      <p:grpSpPr>
        <a:xfrm>
          <a:off x="0" y="0"/>
          <a:ext cx="0" cy="0"/>
          <a:chOff x="0" y="0"/>
          <a:chExt cx="0" cy="0"/>
        </a:xfrm>
      </p:grpSpPr>
      <p:sp>
        <p:nvSpPr>
          <p:cNvPr id="62" name="Google Shape;62;p15"/>
          <p:cNvSpPr txBox="1"/>
          <p:nvPr/>
        </p:nvSpPr>
        <p:spPr>
          <a:xfrm>
            <a:off x="1060025" y="4109700"/>
            <a:ext cx="3594000" cy="811500"/>
          </a:xfrm>
          <a:prstGeom prst="rect">
            <a:avLst/>
          </a:prstGeom>
          <a:solidFill>
            <a:srgbClr val="D9EAD3"/>
          </a:solid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Roboto Mono Regular"/>
                <a:ea typeface="Roboto Mono Regular"/>
                <a:cs typeface="Roboto Mono Regular"/>
                <a:sym typeface="Roboto Mono Regular"/>
              </a:rPr>
              <a:t>Personal inspiration for looking into a vegan athletics article</a:t>
            </a:r>
            <a:endParaRPr>
              <a:solidFill>
                <a:schemeClr val="dk2"/>
              </a:solidFill>
              <a:latin typeface="Roboto Mono Regular"/>
              <a:ea typeface="Roboto Mono Regular"/>
              <a:cs typeface="Roboto Mono Regular"/>
              <a:sym typeface="Roboto Mono Regular"/>
            </a:endParaRPr>
          </a:p>
        </p:txBody>
      </p:sp>
      <p:pic>
        <p:nvPicPr>
          <p:cNvPr id="63" name="Google Shape;63;p15"/>
          <p:cNvPicPr preferRelativeResize="0"/>
          <p:nvPr/>
        </p:nvPicPr>
        <p:blipFill>
          <a:blip r:embed="rId3">
            <a:alphaModFix/>
          </a:blip>
          <a:stretch>
            <a:fillRect/>
          </a:stretch>
        </p:blipFill>
        <p:spPr>
          <a:xfrm>
            <a:off x="6001550" y="3526727"/>
            <a:ext cx="2987550" cy="1834125"/>
          </a:xfrm>
          <a:prstGeom prst="rect">
            <a:avLst/>
          </a:prstGeom>
          <a:noFill/>
          <a:ln>
            <a:noFill/>
          </a:ln>
        </p:spPr>
      </p:pic>
      <p:pic>
        <p:nvPicPr>
          <p:cNvPr id="64" name="Google Shape;64;p15"/>
          <p:cNvPicPr preferRelativeResize="0"/>
          <p:nvPr/>
        </p:nvPicPr>
        <p:blipFill>
          <a:blip r:embed="rId4">
            <a:alphaModFix/>
          </a:blip>
          <a:stretch>
            <a:fillRect/>
          </a:stretch>
        </p:blipFill>
        <p:spPr>
          <a:xfrm>
            <a:off x="-7" y="0"/>
            <a:ext cx="9144000" cy="3921891"/>
          </a:xfrm>
          <a:prstGeom prst="rect">
            <a:avLst/>
          </a:prstGeom>
          <a:noFill/>
          <a:ln>
            <a:noFill/>
          </a:ln>
        </p:spPr>
      </p:pic>
      <p:sp>
        <p:nvSpPr>
          <p:cNvPr id="65" name="Google Shape;65;p15"/>
          <p:cNvSpPr txBox="1"/>
          <p:nvPr/>
        </p:nvSpPr>
        <p:spPr>
          <a:xfrm>
            <a:off x="6915950" y="2441550"/>
            <a:ext cx="1738500" cy="4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Mono"/>
                <a:ea typeface="Roboto Mono"/>
                <a:cs typeface="Roboto Mono"/>
                <a:sym typeface="Roboto Mono"/>
              </a:rPr>
              <a:t>(</a:t>
            </a:r>
            <a:r>
              <a:rPr lang="en">
                <a:solidFill>
                  <a:srgbClr val="FFFFFF"/>
                </a:solidFill>
                <a:latin typeface="Roboto Mono"/>
                <a:ea typeface="Roboto Mono"/>
                <a:cs typeface="Roboto Mono"/>
                <a:sym typeface="Roboto Mono"/>
              </a:rPr>
              <a:t>2019)</a:t>
            </a:r>
            <a:endParaRPr>
              <a:solidFill>
                <a:srgbClr val="FFFFFF"/>
              </a:solidFill>
              <a:latin typeface="Roboto Mono"/>
              <a:ea typeface="Roboto Mono"/>
              <a:cs typeface="Roboto Mono"/>
              <a:sym typeface="Roboto Mon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9" name="Shape 69"/>
        <p:cNvGrpSpPr/>
        <p:nvPr/>
      </p:nvGrpSpPr>
      <p:grpSpPr>
        <a:xfrm>
          <a:off x="0" y="0"/>
          <a:ext cx="0" cy="0"/>
          <a:chOff x="0" y="0"/>
          <a:chExt cx="0" cy="0"/>
        </a:xfrm>
      </p:grpSpPr>
      <p:pic>
        <p:nvPicPr>
          <p:cNvPr id="70" name="Google Shape;70;p16"/>
          <p:cNvPicPr preferRelativeResize="0"/>
          <p:nvPr/>
        </p:nvPicPr>
        <p:blipFill rotWithShape="1">
          <a:blip r:embed="rId3">
            <a:alphaModFix/>
          </a:blip>
          <a:srcRect b="0" l="0" r="60560" t="0"/>
          <a:stretch/>
        </p:blipFill>
        <p:spPr>
          <a:xfrm>
            <a:off x="7854476" y="-199412"/>
            <a:ext cx="1411698" cy="2660025"/>
          </a:xfrm>
          <a:prstGeom prst="rect">
            <a:avLst/>
          </a:prstGeom>
          <a:noFill/>
          <a:ln>
            <a:noFill/>
          </a:ln>
        </p:spPr>
      </p:pic>
      <p:pic>
        <p:nvPicPr>
          <p:cNvPr id="71" name="Google Shape;71;p16"/>
          <p:cNvPicPr preferRelativeResize="0"/>
          <p:nvPr/>
        </p:nvPicPr>
        <p:blipFill rotWithShape="1">
          <a:blip r:embed="rId4">
            <a:alphaModFix/>
          </a:blip>
          <a:srcRect b="0" l="18347" r="0" t="0"/>
          <a:stretch/>
        </p:blipFill>
        <p:spPr>
          <a:xfrm>
            <a:off x="3575349" y="792600"/>
            <a:ext cx="2706300" cy="2223400"/>
          </a:xfrm>
          <a:prstGeom prst="rect">
            <a:avLst/>
          </a:prstGeom>
          <a:noFill/>
          <a:ln>
            <a:noFill/>
          </a:ln>
        </p:spPr>
      </p:pic>
      <p:pic>
        <p:nvPicPr>
          <p:cNvPr id="72" name="Google Shape;72;p16"/>
          <p:cNvPicPr preferRelativeResize="0"/>
          <p:nvPr/>
        </p:nvPicPr>
        <p:blipFill>
          <a:blip r:embed="rId5">
            <a:alphaModFix/>
          </a:blip>
          <a:stretch>
            <a:fillRect/>
          </a:stretch>
        </p:blipFill>
        <p:spPr>
          <a:xfrm>
            <a:off x="6193615" y="2199925"/>
            <a:ext cx="2950385" cy="2943575"/>
          </a:xfrm>
          <a:prstGeom prst="rect">
            <a:avLst/>
          </a:prstGeom>
          <a:noFill/>
          <a:ln>
            <a:noFill/>
          </a:ln>
        </p:spPr>
      </p:pic>
      <p:sp>
        <p:nvSpPr>
          <p:cNvPr id="73" name="Google Shape;73;p16"/>
          <p:cNvSpPr txBox="1"/>
          <p:nvPr>
            <p:ph type="ctrTitle"/>
          </p:nvPr>
        </p:nvSpPr>
        <p:spPr>
          <a:xfrm>
            <a:off x="6558650" y="534475"/>
            <a:ext cx="763200" cy="403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000">
                <a:latin typeface="Roboto Mono"/>
                <a:ea typeface="Roboto Mono"/>
                <a:cs typeface="Roboto Mono"/>
                <a:sym typeface="Roboto Mono"/>
              </a:rPr>
              <a:t>(2016)</a:t>
            </a:r>
            <a:endParaRPr sz="1000">
              <a:latin typeface="Roboto Mono"/>
              <a:ea typeface="Roboto Mono"/>
              <a:cs typeface="Roboto Mono"/>
              <a:sym typeface="Roboto Mono"/>
            </a:endParaRPr>
          </a:p>
        </p:txBody>
      </p:sp>
      <p:pic>
        <p:nvPicPr>
          <p:cNvPr id="74" name="Google Shape;74;p16"/>
          <p:cNvPicPr preferRelativeResize="0"/>
          <p:nvPr/>
        </p:nvPicPr>
        <p:blipFill rotWithShape="1">
          <a:blip r:embed="rId6">
            <a:alphaModFix/>
          </a:blip>
          <a:srcRect b="0" l="0" r="22528" t="0"/>
          <a:stretch/>
        </p:blipFill>
        <p:spPr>
          <a:xfrm>
            <a:off x="-95250" y="-199400"/>
            <a:ext cx="2097774" cy="3240975"/>
          </a:xfrm>
          <a:prstGeom prst="rect">
            <a:avLst/>
          </a:prstGeom>
          <a:noFill/>
          <a:ln>
            <a:noFill/>
          </a:ln>
        </p:spPr>
      </p:pic>
      <p:sp>
        <p:nvSpPr>
          <p:cNvPr id="75" name="Google Shape;75;p16"/>
          <p:cNvSpPr txBox="1"/>
          <p:nvPr>
            <p:ph idx="1" type="subTitle"/>
          </p:nvPr>
        </p:nvSpPr>
        <p:spPr>
          <a:xfrm>
            <a:off x="-232200" y="2904875"/>
            <a:ext cx="2097900" cy="4038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Roboto Mono"/>
                <a:ea typeface="Roboto Mono"/>
                <a:cs typeface="Roboto Mono"/>
                <a:sym typeface="Roboto Mono"/>
              </a:rPr>
              <a:t>VANESSA ESPINOZA</a:t>
            </a:r>
            <a:endParaRPr sz="1200">
              <a:solidFill>
                <a:srgbClr val="000000"/>
              </a:solidFill>
              <a:latin typeface="Roboto Mono"/>
              <a:ea typeface="Roboto Mono"/>
              <a:cs typeface="Roboto Mono"/>
              <a:sym typeface="Roboto Mono"/>
            </a:endParaRPr>
          </a:p>
        </p:txBody>
      </p:sp>
      <p:sp>
        <p:nvSpPr>
          <p:cNvPr id="76" name="Google Shape;76;p16"/>
          <p:cNvSpPr txBox="1"/>
          <p:nvPr/>
        </p:nvSpPr>
        <p:spPr>
          <a:xfrm>
            <a:off x="2622850" y="1072900"/>
            <a:ext cx="1716000" cy="4038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30000"/>
              </a:lnSpc>
              <a:spcBef>
                <a:spcPts val="500"/>
              </a:spcBef>
              <a:spcAft>
                <a:spcPts val="0"/>
              </a:spcAft>
              <a:buClr>
                <a:schemeClr val="dk1"/>
              </a:buClr>
              <a:buSzPts val="1100"/>
              <a:buFont typeface="Arial"/>
              <a:buNone/>
            </a:pPr>
            <a:r>
              <a:rPr lang="en" sz="1200">
                <a:solidFill>
                  <a:srgbClr val="010101"/>
                </a:solidFill>
                <a:latin typeface="Roboto Mono"/>
                <a:ea typeface="Roboto Mono"/>
                <a:cs typeface="Roboto Mono"/>
                <a:sym typeface="Roboto Mono"/>
              </a:rPr>
              <a:t>PATRIK BABOUMIAN</a:t>
            </a:r>
            <a:endParaRPr sz="1200">
              <a:solidFill>
                <a:srgbClr val="010101"/>
              </a:solidFill>
              <a:latin typeface="Roboto Mono"/>
              <a:ea typeface="Roboto Mono"/>
              <a:cs typeface="Roboto Mono"/>
              <a:sym typeface="Roboto Mono"/>
            </a:endParaRPr>
          </a:p>
          <a:p>
            <a:pPr indent="0" lvl="0" marL="0" rtl="0" algn="l">
              <a:spcBef>
                <a:spcPts val="1300"/>
              </a:spcBef>
              <a:spcAft>
                <a:spcPts val="0"/>
              </a:spcAft>
              <a:buNone/>
            </a:pPr>
            <a:r>
              <a:t/>
            </a:r>
            <a:endParaRPr sz="1200">
              <a:latin typeface="Roboto Mono"/>
              <a:ea typeface="Roboto Mono"/>
              <a:cs typeface="Roboto Mono"/>
              <a:sym typeface="Roboto Mono"/>
            </a:endParaRPr>
          </a:p>
        </p:txBody>
      </p:sp>
      <p:sp>
        <p:nvSpPr>
          <p:cNvPr id="77" name="Google Shape;77;p16"/>
          <p:cNvSpPr txBox="1"/>
          <p:nvPr/>
        </p:nvSpPr>
        <p:spPr>
          <a:xfrm>
            <a:off x="5334000" y="4087125"/>
            <a:ext cx="1716000" cy="4779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30000"/>
              </a:lnSpc>
              <a:spcBef>
                <a:spcPts val="500"/>
              </a:spcBef>
              <a:spcAft>
                <a:spcPts val="0"/>
              </a:spcAft>
              <a:buClr>
                <a:schemeClr val="dk1"/>
              </a:buClr>
              <a:buSzPts val="1100"/>
              <a:buFont typeface="Arial"/>
              <a:buNone/>
            </a:pPr>
            <a:r>
              <a:rPr lang="en" sz="1200">
                <a:solidFill>
                  <a:srgbClr val="010101"/>
                </a:solidFill>
                <a:latin typeface="Roboto Mono"/>
                <a:ea typeface="Roboto Mono"/>
                <a:cs typeface="Roboto Mono"/>
                <a:sym typeface="Roboto Mono"/>
              </a:rPr>
              <a:t>TORRE WASHINGTON</a:t>
            </a:r>
            <a:endParaRPr sz="1200">
              <a:solidFill>
                <a:srgbClr val="010101"/>
              </a:solidFill>
              <a:latin typeface="Roboto Mono"/>
              <a:ea typeface="Roboto Mono"/>
              <a:cs typeface="Roboto Mono"/>
              <a:sym typeface="Roboto Mono"/>
            </a:endParaRPr>
          </a:p>
          <a:p>
            <a:pPr indent="0" lvl="0" marL="0" rtl="0" algn="l">
              <a:spcBef>
                <a:spcPts val="1300"/>
              </a:spcBef>
              <a:spcAft>
                <a:spcPts val="0"/>
              </a:spcAft>
              <a:buNone/>
            </a:pPr>
            <a:r>
              <a:t/>
            </a:r>
            <a:endParaRPr sz="1200">
              <a:latin typeface="Roboto Mono"/>
              <a:ea typeface="Roboto Mono"/>
              <a:cs typeface="Roboto Mono"/>
              <a:sym typeface="Roboto Mono"/>
            </a:endParaRPr>
          </a:p>
        </p:txBody>
      </p:sp>
      <p:pic>
        <p:nvPicPr>
          <p:cNvPr id="78" name="Google Shape;78;p16"/>
          <p:cNvPicPr preferRelativeResize="0"/>
          <p:nvPr/>
        </p:nvPicPr>
        <p:blipFill>
          <a:blip r:embed="rId7">
            <a:alphaModFix/>
          </a:blip>
          <a:stretch>
            <a:fillRect/>
          </a:stretch>
        </p:blipFill>
        <p:spPr>
          <a:xfrm>
            <a:off x="1791300" y="2460612"/>
            <a:ext cx="2706301" cy="2748074"/>
          </a:xfrm>
          <a:prstGeom prst="rect">
            <a:avLst/>
          </a:prstGeom>
          <a:noFill/>
          <a:ln>
            <a:noFill/>
          </a:ln>
        </p:spPr>
      </p:pic>
      <p:sp>
        <p:nvSpPr>
          <p:cNvPr id="79" name="Google Shape;79;p16"/>
          <p:cNvSpPr txBox="1"/>
          <p:nvPr/>
        </p:nvSpPr>
        <p:spPr>
          <a:xfrm>
            <a:off x="1178125" y="3889300"/>
            <a:ext cx="1587600" cy="4779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30000"/>
              </a:lnSpc>
              <a:spcBef>
                <a:spcPts val="500"/>
              </a:spcBef>
              <a:spcAft>
                <a:spcPts val="0"/>
              </a:spcAft>
              <a:buClr>
                <a:schemeClr val="dk1"/>
              </a:buClr>
              <a:buSzPts val="1100"/>
              <a:buFont typeface="Arial"/>
              <a:buNone/>
            </a:pPr>
            <a:r>
              <a:rPr lang="en" sz="1200">
                <a:solidFill>
                  <a:srgbClr val="010101"/>
                </a:solidFill>
                <a:latin typeface="Roboto Mono"/>
                <a:ea typeface="Roboto Mono"/>
                <a:cs typeface="Roboto Mono"/>
                <a:sym typeface="Roboto Mono"/>
              </a:rPr>
              <a:t>KENDRICK FARRIS</a:t>
            </a:r>
            <a:endParaRPr sz="1200">
              <a:solidFill>
                <a:srgbClr val="010101"/>
              </a:solidFill>
              <a:latin typeface="Roboto Mono"/>
              <a:ea typeface="Roboto Mono"/>
              <a:cs typeface="Roboto Mono"/>
              <a:sym typeface="Roboto Mono"/>
            </a:endParaRPr>
          </a:p>
          <a:p>
            <a:pPr indent="0" lvl="0" marL="0" rtl="0" algn="l">
              <a:spcBef>
                <a:spcPts val="1300"/>
              </a:spcBef>
              <a:spcAft>
                <a:spcPts val="0"/>
              </a:spcAft>
              <a:buNone/>
            </a:pPr>
            <a:r>
              <a:t/>
            </a:r>
            <a:endParaRPr sz="1200">
              <a:latin typeface="Roboto Mono"/>
              <a:ea typeface="Roboto Mono"/>
              <a:cs typeface="Roboto Mono"/>
              <a:sym typeface="Roboto Mono"/>
            </a:endParaRPr>
          </a:p>
        </p:txBody>
      </p:sp>
      <p:sp>
        <p:nvSpPr>
          <p:cNvPr id="80" name="Google Shape;80;p16"/>
          <p:cNvSpPr txBox="1"/>
          <p:nvPr>
            <p:ph type="ctrTitle"/>
          </p:nvPr>
        </p:nvSpPr>
        <p:spPr>
          <a:xfrm>
            <a:off x="2076550" y="57050"/>
            <a:ext cx="5703900" cy="640200"/>
          </a:xfrm>
          <a:prstGeom prst="rect">
            <a:avLst/>
          </a:prstGeom>
          <a:solidFill>
            <a:srgbClr val="FFFFFF"/>
          </a:solidFill>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3000">
                <a:latin typeface="Roboto Mono"/>
                <a:ea typeface="Roboto Mono"/>
                <a:cs typeface="Roboto Mono"/>
                <a:sym typeface="Roboto Mono"/>
              </a:rPr>
              <a:t>Famous vegan athletes</a:t>
            </a:r>
            <a:endParaRPr sz="3000">
              <a:latin typeface="Roboto Mono"/>
              <a:ea typeface="Roboto Mono"/>
              <a:cs typeface="Roboto Mono"/>
              <a:sym typeface="Roboto Mono"/>
            </a:endParaRPr>
          </a:p>
        </p:txBody>
      </p:sp>
      <p:sp>
        <p:nvSpPr>
          <p:cNvPr id="81" name="Google Shape;81;p16"/>
          <p:cNvSpPr txBox="1"/>
          <p:nvPr/>
        </p:nvSpPr>
        <p:spPr>
          <a:xfrm>
            <a:off x="-345900" y="4367200"/>
            <a:ext cx="1898400" cy="855000"/>
          </a:xfrm>
          <a:prstGeom prst="rect">
            <a:avLst/>
          </a:prstGeom>
          <a:noFill/>
          <a:ln>
            <a:noFill/>
          </a:ln>
        </p:spPr>
        <p:txBody>
          <a:bodyPr anchorCtr="0" anchor="t" bIns="91425" lIns="91425" spcFirstLastPara="1" rIns="91425" wrap="square" tIns="91425">
            <a:noAutofit/>
          </a:bodyPr>
          <a:lstStyle/>
          <a:p>
            <a:pPr indent="0" lvl="0" marL="355600" rtl="0" algn="l">
              <a:lnSpc>
                <a:spcPct val="115000"/>
              </a:lnSpc>
              <a:spcBef>
                <a:spcPts val="1200"/>
              </a:spcBef>
              <a:spcAft>
                <a:spcPts val="0"/>
              </a:spcAft>
              <a:buClr>
                <a:schemeClr val="dk1"/>
              </a:buClr>
              <a:buSzPts val="1100"/>
              <a:buFont typeface="Arial"/>
              <a:buNone/>
            </a:pPr>
            <a:r>
              <a:rPr lang="en" sz="500">
                <a:solidFill>
                  <a:schemeClr val="dk1"/>
                </a:solidFill>
                <a:latin typeface="Roboto Mono"/>
                <a:ea typeface="Roboto Mono"/>
                <a:cs typeface="Roboto Mono"/>
                <a:sym typeface="Roboto Mono"/>
              </a:rPr>
              <a:t>Alpha, Megan, and Kayla Jo Wall. “Vegan Athletes Who Prove You Don't Need Meat to Be Strong.” </a:t>
            </a:r>
            <a:r>
              <a:rPr i="1" lang="en" sz="500">
                <a:solidFill>
                  <a:schemeClr val="dk1"/>
                </a:solidFill>
                <a:latin typeface="Roboto Mono"/>
                <a:ea typeface="Roboto Mono"/>
                <a:cs typeface="Roboto Mono"/>
                <a:sym typeface="Roboto Mono"/>
              </a:rPr>
              <a:t>My Vegan Dreams</a:t>
            </a:r>
            <a:r>
              <a:rPr lang="en" sz="500">
                <a:solidFill>
                  <a:schemeClr val="dk1"/>
                </a:solidFill>
                <a:latin typeface="Roboto Mono"/>
                <a:ea typeface="Roboto Mono"/>
                <a:cs typeface="Roboto Mono"/>
                <a:sym typeface="Roboto Mono"/>
              </a:rPr>
              <a:t>, 10 Aug. 2016, myvegandreams.com/vegan-athletes/. </a:t>
            </a:r>
            <a:endParaRPr sz="500">
              <a:solidFill>
                <a:schemeClr val="dk1"/>
              </a:solidFill>
              <a:latin typeface="Roboto Mono"/>
              <a:ea typeface="Roboto Mono"/>
              <a:cs typeface="Roboto Mono"/>
              <a:sym typeface="Roboto Mono"/>
            </a:endParaRPr>
          </a:p>
          <a:p>
            <a:pPr indent="0" lvl="0" marL="0" rtl="0" algn="l">
              <a:spcBef>
                <a:spcPts val="1200"/>
              </a:spcBef>
              <a:spcAft>
                <a:spcPts val="0"/>
              </a:spcAft>
              <a:buNone/>
            </a:pPr>
            <a:r>
              <a:t/>
            </a:r>
            <a:endParaRPr sz="500">
              <a:latin typeface="Roboto Mono"/>
              <a:ea typeface="Roboto Mono"/>
              <a:cs typeface="Roboto Mono"/>
              <a:sym typeface="Roboto Mono"/>
            </a:endParaRPr>
          </a:p>
        </p:txBody>
      </p:sp>
      <p:sp>
        <p:nvSpPr>
          <p:cNvPr id="82" name="Google Shape;82;p16"/>
          <p:cNvSpPr txBox="1"/>
          <p:nvPr/>
        </p:nvSpPr>
        <p:spPr>
          <a:xfrm>
            <a:off x="6426150" y="1702400"/>
            <a:ext cx="1587600" cy="4038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r">
              <a:lnSpc>
                <a:spcPct val="130000"/>
              </a:lnSpc>
              <a:spcBef>
                <a:spcPts val="500"/>
              </a:spcBef>
              <a:spcAft>
                <a:spcPts val="0"/>
              </a:spcAft>
              <a:buClr>
                <a:schemeClr val="dk1"/>
              </a:buClr>
              <a:buSzPts val="1100"/>
              <a:buFont typeface="Arial"/>
              <a:buNone/>
            </a:pPr>
            <a:r>
              <a:rPr lang="en" sz="1100">
                <a:solidFill>
                  <a:srgbClr val="010101"/>
                </a:solidFill>
                <a:latin typeface="Roboto Mono"/>
                <a:ea typeface="Roboto Mono"/>
                <a:cs typeface="Roboto Mono"/>
                <a:sym typeface="Roboto Mono"/>
              </a:rPr>
              <a:t>MORGAN MITCHELL</a:t>
            </a:r>
            <a:endParaRPr sz="1100">
              <a:solidFill>
                <a:srgbClr val="010101"/>
              </a:solidFill>
              <a:latin typeface="Roboto Mono"/>
              <a:ea typeface="Roboto Mono"/>
              <a:cs typeface="Roboto Mono"/>
              <a:sym typeface="Roboto Mono"/>
            </a:endParaRPr>
          </a:p>
          <a:p>
            <a:pPr indent="0" lvl="0" marL="0" rtl="0" algn="r">
              <a:spcBef>
                <a:spcPts val="1300"/>
              </a:spcBef>
              <a:spcAft>
                <a:spcPts val="0"/>
              </a:spcAft>
              <a:buNone/>
            </a:pPr>
            <a:r>
              <a:t/>
            </a:r>
            <a:endParaRPr sz="1100">
              <a:latin typeface="Roboto Mono"/>
              <a:ea typeface="Roboto Mono"/>
              <a:cs typeface="Roboto Mono"/>
              <a:sym typeface="Roboto Mon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ctrTitle"/>
          </p:nvPr>
        </p:nvSpPr>
        <p:spPr>
          <a:xfrm>
            <a:off x="311700" y="246300"/>
            <a:ext cx="8520600" cy="563700"/>
          </a:xfrm>
          <a:prstGeom prst="rect">
            <a:avLst/>
          </a:prstGeom>
          <a:ln cap="flat" cmpd="sng" w="9525">
            <a:solidFill>
              <a:schemeClr val="dk2"/>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en" sz="2400">
                <a:latin typeface="Roboto Mono"/>
                <a:ea typeface="Roboto Mono"/>
                <a:cs typeface="Roboto Mono"/>
                <a:sym typeface="Roboto Mono"/>
              </a:rPr>
              <a:t>What the Researchers were looking at</a:t>
            </a:r>
            <a:endParaRPr sz="2400">
              <a:latin typeface="Roboto Mono"/>
              <a:ea typeface="Roboto Mono"/>
              <a:cs typeface="Roboto Mono"/>
              <a:sym typeface="Roboto Mono"/>
            </a:endParaRPr>
          </a:p>
        </p:txBody>
      </p:sp>
      <p:sp>
        <p:nvSpPr>
          <p:cNvPr id="88" name="Google Shape;88;p17"/>
          <p:cNvSpPr txBox="1"/>
          <p:nvPr>
            <p:ph idx="1" type="subTitle"/>
          </p:nvPr>
        </p:nvSpPr>
        <p:spPr>
          <a:xfrm>
            <a:off x="311700" y="2722050"/>
            <a:ext cx="4971600" cy="2296500"/>
          </a:xfrm>
          <a:prstGeom prst="rect">
            <a:avLst/>
          </a:prstGeom>
          <a:solidFill>
            <a:srgbClr val="D9EAD3"/>
          </a:solidFill>
        </p:spPr>
        <p:txBody>
          <a:bodyPr anchorCtr="0" anchor="t" bIns="91425" lIns="91425" spcFirstLastPara="1" rIns="91425" wrap="square" tIns="91425">
            <a:noAutofit/>
          </a:bodyPr>
          <a:lstStyle/>
          <a:p>
            <a:pPr indent="-342900" lvl="0" marL="457200" rtl="0" algn="ctr">
              <a:lnSpc>
                <a:spcPct val="115000"/>
              </a:lnSpc>
              <a:spcBef>
                <a:spcPts val="0"/>
              </a:spcBef>
              <a:spcAft>
                <a:spcPts val="0"/>
              </a:spcAft>
              <a:buSzPts val="1800"/>
              <a:buFont typeface="Roboto Mono"/>
              <a:buChar char="+"/>
            </a:pPr>
            <a:r>
              <a:rPr lang="en" sz="1800">
                <a:latin typeface="Roboto Mono"/>
                <a:ea typeface="Roboto Mono"/>
                <a:cs typeface="Roboto Mono"/>
                <a:sym typeface="Roboto Mono"/>
              </a:rPr>
              <a:t>Time to exhaustion</a:t>
            </a:r>
            <a:endParaRPr sz="1800">
              <a:latin typeface="Roboto Mono"/>
              <a:ea typeface="Roboto Mono"/>
              <a:cs typeface="Roboto Mono"/>
              <a:sym typeface="Roboto Mono"/>
            </a:endParaRPr>
          </a:p>
          <a:p>
            <a:pPr indent="-342900" lvl="0" marL="457200" rtl="0" algn="ctr">
              <a:lnSpc>
                <a:spcPct val="115000"/>
              </a:lnSpc>
              <a:spcBef>
                <a:spcPts val="1000"/>
              </a:spcBef>
              <a:spcAft>
                <a:spcPts val="0"/>
              </a:spcAft>
              <a:buSzPts val="1800"/>
              <a:buFont typeface="Roboto Mono"/>
              <a:buChar char="+"/>
            </a:pPr>
            <a:r>
              <a:rPr lang="en" sz="1800">
                <a:latin typeface="Roboto Mono"/>
                <a:ea typeface="Roboto Mono"/>
                <a:cs typeface="Roboto Mono"/>
                <a:sym typeface="Roboto Mono"/>
              </a:rPr>
              <a:t>Respiratory exchange rate (RER)</a:t>
            </a:r>
            <a:endParaRPr sz="1800">
              <a:latin typeface="Roboto Mono"/>
              <a:ea typeface="Roboto Mono"/>
              <a:cs typeface="Roboto Mono"/>
              <a:sym typeface="Roboto Mono"/>
            </a:endParaRPr>
          </a:p>
          <a:p>
            <a:pPr indent="0" lvl="0" marL="914400" rtl="0" algn="l">
              <a:lnSpc>
                <a:spcPct val="115000"/>
              </a:lnSpc>
              <a:spcBef>
                <a:spcPts val="0"/>
              </a:spcBef>
              <a:spcAft>
                <a:spcPts val="0"/>
              </a:spcAft>
              <a:buNone/>
            </a:pPr>
            <a:r>
              <a:rPr lang="en" sz="1800">
                <a:latin typeface="Roboto Mono"/>
                <a:ea typeface="Roboto Mono"/>
                <a:cs typeface="Roboto Mono"/>
                <a:sym typeface="Roboto Mono"/>
              </a:rPr>
              <a:t>→ VO</a:t>
            </a:r>
            <a:r>
              <a:rPr baseline="-25000" lang="en" sz="1800">
                <a:latin typeface="Roboto Mono"/>
                <a:ea typeface="Roboto Mono"/>
                <a:cs typeface="Roboto Mono"/>
                <a:sym typeface="Roboto Mono"/>
              </a:rPr>
              <a:t>2peak</a:t>
            </a:r>
            <a:endParaRPr baseline="-25000" sz="1800">
              <a:latin typeface="Roboto Mono"/>
              <a:ea typeface="Roboto Mono"/>
              <a:cs typeface="Roboto Mono"/>
              <a:sym typeface="Roboto Mono"/>
            </a:endParaRPr>
          </a:p>
          <a:p>
            <a:pPr indent="-342900" lvl="0" marL="457200" rtl="0" algn="l">
              <a:lnSpc>
                <a:spcPct val="115000"/>
              </a:lnSpc>
              <a:spcBef>
                <a:spcPts val="1000"/>
              </a:spcBef>
              <a:spcAft>
                <a:spcPts val="0"/>
              </a:spcAft>
              <a:buSzPts val="1800"/>
              <a:buFont typeface="Roboto Mono"/>
              <a:buChar char="+"/>
            </a:pPr>
            <a:r>
              <a:rPr lang="en" sz="1800">
                <a:latin typeface="Roboto Mono"/>
                <a:ea typeface="Roboto Mono"/>
                <a:cs typeface="Roboto Mono"/>
                <a:sym typeface="Roboto Mono"/>
              </a:rPr>
              <a:t>Minute ventilation values and respiratory compensation</a:t>
            </a:r>
            <a:endParaRPr sz="1800">
              <a:latin typeface="Roboto Mono"/>
              <a:ea typeface="Roboto Mono"/>
              <a:cs typeface="Roboto Mono"/>
              <a:sym typeface="Roboto Mono"/>
            </a:endParaRPr>
          </a:p>
        </p:txBody>
      </p:sp>
      <p:pic>
        <p:nvPicPr>
          <p:cNvPr id="89" name="Google Shape;89;p17"/>
          <p:cNvPicPr preferRelativeResize="0"/>
          <p:nvPr/>
        </p:nvPicPr>
        <p:blipFill>
          <a:blip r:embed="rId3">
            <a:alphaModFix/>
          </a:blip>
          <a:stretch>
            <a:fillRect/>
          </a:stretch>
        </p:blipFill>
        <p:spPr>
          <a:xfrm>
            <a:off x="5435700" y="962400"/>
            <a:ext cx="3555901" cy="1827491"/>
          </a:xfrm>
          <a:prstGeom prst="rect">
            <a:avLst/>
          </a:prstGeom>
          <a:noFill/>
          <a:ln>
            <a:noFill/>
          </a:ln>
        </p:spPr>
      </p:pic>
      <p:pic>
        <p:nvPicPr>
          <p:cNvPr id="90" name="Google Shape;90;p17"/>
          <p:cNvPicPr preferRelativeResize="0"/>
          <p:nvPr/>
        </p:nvPicPr>
        <p:blipFill>
          <a:blip r:embed="rId4">
            <a:alphaModFix/>
          </a:blip>
          <a:stretch>
            <a:fillRect/>
          </a:stretch>
        </p:blipFill>
        <p:spPr>
          <a:xfrm>
            <a:off x="5517499" y="2942300"/>
            <a:ext cx="3474101" cy="2605554"/>
          </a:xfrm>
          <a:prstGeom prst="rect">
            <a:avLst/>
          </a:prstGeom>
          <a:noFill/>
          <a:ln>
            <a:noFill/>
          </a:ln>
        </p:spPr>
      </p:pic>
      <p:sp>
        <p:nvSpPr>
          <p:cNvPr id="91" name="Google Shape;91;p17"/>
          <p:cNvSpPr txBox="1"/>
          <p:nvPr>
            <p:ph idx="1" type="subTitle"/>
          </p:nvPr>
        </p:nvSpPr>
        <p:spPr>
          <a:xfrm>
            <a:off x="369675" y="951075"/>
            <a:ext cx="4971600" cy="1629900"/>
          </a:xfrm>
          <a:prstGeom prst="rect">
            <a:avLst/>
          </a:prstGeom>
          <a:solidFill>
            <a:srgbClr val="D9EAD3"/>
          </a:solidFill>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Roboto Mono"/>
              <a:buChar char="+"/>
            </a:pPr>
            <a:r>
              <a:rPr lang="en" sz="1800">
                <a:latin typeface="Roboto Mono"/>
                <a:ea typeface="Roboto Mono"/>
                <a:cs typeface="Roboto Mono"/>
                <a:sym typeface="Roboto Mono"/>
              </a:rPr>
              <a:t>Baseline values</a:t>
            </a:r>
            <a:endParaRPr sz="1800">
              <a:latin typeface="Roboto Mono"/>
              <a:ea typeface="Roboto Mono"/>
              <a:cs typeface="Roboto Mono"/>
              <a:sym typeface="Roboto Mono"/>
            </a:endParaRPr>
          </a:p>
          <a:p>
            <a:pPr indent="-342900" lvl="0" marL="457200" rtl="0" algn="l">
              <a:lnSpc>
                <a:spcPct val="115000"/>
              </a:lnSpc>
              <a:spcBef>
                <a:spcPts val="0"/>
              </a:spcBef>
              <a:spcAft>
                <a:spcPts val="0"/>
              </a:spcAft>
              <a:buSzPts val="1800"/>
              <a:buFont typeface="Roboto Mono"/>
              <a:buChar char="+"/>
            </a:pPr>
            <a:r>
              <a:rPr lang="en" sz="1800">
                <a:latin typeface="Roboto Mono"/>
                <a:ea typeface="Roboto Mono"/>
                <a:cs typeface="Roboto Mono"/>
                <a:sym typeface="Roboto Mono"/>
              </a:rPr>
              <a:t>Vegan, unprocessed supplement</a:t>
            </a:r>
            <a:endParaRPr sz="1800">
              <a:latin typeface="Roboto Mono"/>
              <a:ea typeface="Roboto Mono"/>
              <a:cs typeface="Roboto Mono"/>
              <a:sym typeface="Roboto Mono"/>
            </a:endParaRPr>
          </a:p>
          <a:p>
            <a:pPr indent="-342900" lvl="0" marL="457200" rtl="0" algn="l">
              <a:lnSpc>
                <a:spcPct val="115000"/>
              </a:lnSpc>
              <a:spcBef>
                <a:spcPts val="0"/>
              </a:spcBef>
              <a:spcAft>
                <a:spcPts val="0"/>
              </a:spcAft>
              <a:buSzPts val="1800"/>
              <a:buFont typeface="Roboto Mono"/>
              <a:buChar char="+"/>
            </a:pPr>
            <a:r>
              <a:rPr lang="en" sz="1800">
                <a:latin typeface="Roboto Mono"/>
                <a:ea typeface="Roboto Mono"/>
                <a:cs typeface="Roboto Mono"/>
                <a:sym typeface="Roboto Mono"/>
              </a:rPr>
              <a:t>Isocaloric, processed supplement</a:t>
            </a:r>
            <a:endParaRPr sz="1800">
              <a:latin typeface="Roboto Mono"/>
              <a:ea typeface="Roboto Mono"/>
              <a:cs typeface="Roboto Mono"/>
              <a:sym typeface="Roboto Mono"/>
            </a:endParaRPr>
          </a:p>
          <a:p>
            <a:pPr indent="-342900" lvl="0" marL="457200" rtl="0" algn="l">
              <a:lnSpc>
                <a:spcPct val="115000"/>
              </a:lnSpc>
              <a:spcBef>
                <a:spcPts val="0"/>
              </a:spcBef>
              <a:spcAft>
                <a:spcPts val="0"/>
              </a:spcAft>
              <a:buSzPts val="1800"/>
              <a:buFont typeface="Roboto Mono"/>
              <a:buChar char="+"/>
            </a:pPr>
            <a:r>
              <a:rPr lang="en" sz="1800">
                <a:latin typeface="Roboto Mono"/>
                <a:ea typeface="Roboto Mono"/>
                <a:cs typeface="Roboto Mono"/>
                <a:sym typeface="Roboto Mono"/>
              </a:rPr>
              <a:t>Zero-calorie “supplement”</a:t>
            </a:r>
            <a:endParaRPr sz="1800">
              <a:latin typeface="Roboto Mono"/>
              <a:ea typeface="Roboto Mono"/>
              <a:cs typeface="Roboto Mono"/>
              <a:sym typeface="Roboto Mon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idx="1" type="body"/>
          </p:nvPr>
        </p:nvSpPr>
        <p:spPr>
          <a:xfrm>
            <a:off x="2752150" y="2879425"/>
            <a:ext cx="3563400" cy="1581000"/>
          </a:xfrm>
          <a:prstGeom prst="rect">
            <a:avLst/>
          </a:prstGeom>
          <a:solidFill>
            <a:srgbClr val="D9EAD3"/>
          </a:solidFill>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oboto Mono Regular"/>
              <a:buChar char="+"/>
            </a:pPr>
            <a:r>
              <a:rPr lang="en">
                <a:latin typeface="Roboto Mono Regular"/>
                <a:ea typeface="Roboto Mono Regular"/>
                <a:cs typeface="Roboto Mono Regular"/>
                <a:sym typeface="Roboto Mono Regular"/>
              </a:rPr>
              <a:t>14 college-aged, “recreationally active,” white men</a:t>
            </a:r>
            <a:endParaRPr>
              <a:latin typeface="Roboto Mono Regular"/>
              <a:ea typeface="Roboto Mono Regular"/>
              <a:cs typeface="Roboto Mono Regular"/>
              <a:sym typeface="Roboto Mono Regular"/>
            </a:endParaRPr>
          </a:p>
          <a:p>
            <a:pPr indent="-342900" lvl="0" marL="457200" rtl="0" algn="l">
              <a:spcBef>
                <a:spcPts val="0"/>
              </a:spcBef>
              <a:spcAft>
                <a:spcPts val="0"/>
              </a:spcAft>
              <a:buSzPts val="1800"/>
              <a:buFont typeface="Roboto Mono Regular"/>
              <a:buChar char="+"/>
            </a:pPr>
            <a:r>
              <a:rPr lang="en">
                <a:latin typeface="Roboto Mono Regular"/>
                <a:ea typeface="Roboto Mono Regular"/>
                <a:cs typeface="Roboto Mono Regular"/>
                <a:sym typeface="Roboto Mono Regular"/>
              </a:rPr>
              <a:t>BMI 19-30</a:t>
            </a:r>
            <a:endParaRPr>
              <a:latin typeface="Roboto Mono Regular"/>
              <a:ea typeface="Roboto Mono Regular"/>
              <a:cs typeface="Roboto Mono Regular"/>
              <a:sym typeface="Roboto Mono Regular"/>
            </a:endParaRPr>
          </a:p>
          <a:p>
            <a:pPr indent="0" lvl="0" marL="0" rtl="0" algn="l">
              <a:spcBef>
                <a:spcPts val="1600"/>
              </a:spcBef>
              <a:spcAft>
                <a:spcPts val="1600"/>
              </a:spcAft>
              <a:buNone/>
            </a:pPr>
            <a:r>
              <a:t/>
            </a:r>
            <a:endParaRPr>
              <a:latin typeface="Roboto Mono Regular"/>
              <a:ea typeface="Roboto Mono Regular"/>
              <a:cs typeface="Roboto Mono Regular"/>
              <a:sym typeface="Roboto Mono Regular"/>
            </a:endParaRPr>
          </a:p>
        </p:txBody>
      </p:sp>
      <p:pic>
        <p:nvPicPr>
          <p:cNvPr id="97" name="Google Shape;97;p18"/>
          <p:cNvPicPr preferRelativeResize="0"/>
          <p:nvPr/>
        </p:nvPicPr>
        <p:blipFill>
          <a:blip r:embed="rId3">
            <a:alphaModFix/>
          </a:blip>
          <a:stretch>
            <a:fillRect/>
          </a:stretch>
        </p:blipFill>
        <p:spPr>
          <a:xfrm>
            <a:off x="2597575" y="1065775"/>
            <a:ext cx="4476750" cy="1581150"/>
          </a:xfrm>
          <a:prstGeom prst="rect">
            <a:avLst/>
          </a:prstGeom>
          <a:noFill/>
          <a:ln>
            <a:noFill/>
          </a:ln>
        </p:spPr>
      </p:pic>
      <p:pic>
        <p:nvPicPr>
          <p:cNvPr id="98" name="Google Shape;98;p18"/>
          <p:cNvPicPr preferRelativeResize="0"/>
          <p:nvPr/>
        </p:nvPicPr>
        <p:blipFill rotWithShape="1">
          <a:blip r:embed="rId4">
            <a:alphaModFix/>
          </a:blip>
          <a:srcRect b="6305" l="0" r="0" t="0"/>
          <a:stretch/>
        </p:blipFill>
        <p:spPr>
          <a:xfrm>
            <a:off x="-2" y="0"/>
            <a:ext cx="1258550" cy="1884768"/>
          </a:xfrm>
          <a:prstGeom prst="rect">
            <a:avLst/>
          </a:prstGeom>
          <a:noFill/>
          <a:ln>
            <a:noFill/>
          </a:ln>
        </p:spPr>
      </p:pic>
      <p:pic>
        <p:nvPicPr>
          <p:cNvPr id="99" name="Google Shape;99;p18"/>
          <p:cNvPicPr preferRelativeResize="0"/>
          <p:nvPr/>
        </p:nvPicPr>
        <p:blipFill rotWithShape="1">
          <a:blip r:embed="rId5">
            <a:alphaModFix/>
          </a:blip>
          <a:srcRect b="0" l="0" r="10136" t="0"/>
          <a:stretch/>
        </p:blipFill>
        <p:spPr>
          <a:xfrm>
            <a:off x="1258550" y="-1"/>
            <a:ext cx="1194720" cy="1884776"/>
          </a:xfrm>
          <a:prstGeom prst="rect">
            <a:avLst/>
          </a:prstGeom>
          <a:noFill/>
          <a:ln>
            <a:noFill/>
          </a:ln>
        </p:spPr>
      </p:pic>
      <p:pic>
        <p:nvPicPr>
          <p:cNvPr id="100" name="Google Shape;100;p18"/>
          <p:cNvPicPr preferRelativeResize="0"/>
          <p:nvPr/>
        </p:nvPicPr>
        <p:blipFill rotWithShape="1">
          <a:blip r:embed="rId6">
            <a:alphaModFix/>
          </a:blip>
          <a:srcRect b="0" l="12840" r="8332" t="3920"/>
          <a:stretch/>
        </p:blipFill>
        <p:spPr>
          <a:xfrm>
            <a:off x="0" y="1838299"/>
            <a:ext cx="1258549" cy="1726699"/>
          </a:xfrm>
          <a:prstGeom prst="rect">
            <a:avLst/>
          </a:prstGeom>
          <a:noFill/>
          <a:ln>
            <a:noFill/>
          </a:ln>
        </p:spPr>
      </p:pic>
      <p:pic>
        <p:nvPicPr>
          <p:cNvPr id="101" name="Google Shape;101;p18"/>
          <p:cNvPicPr preferRelativeResize="0"/>
          <p:nvPr/>
        </p:nvPicPr>
        <p:blipFill>
          <a:blip r:embed="rId7">
            <a:alphaModFix/>
          </a:blip>
          <a:stretch>
            <a:fillRect/>
          </a:stretch>
        </p:blipFill>
        <p:spPr>
          <a:xfrm>
            <a:off x="0" y="3416790"/>
            <a:ext cx="2022450" cy="1726701"/>
          </a:xfrm>
          <a:prstGeom prst="rect">
            <a:avLst/>
          </a:prstGeom>
          <a:noFill/>
          <a:ln>
            <a:noFill/>
          </a:ln>
        </p:spPr>
      </p:pic>
      <p:pic>
        <p:nvPicPr>
          <p:cNvPr id="102" name="Google Shape;102;p18"/>
          <p:cNvPicPr preferRelativeResize="0"/>
          <p:nvPr/>
        </p:nvPicPr>
        <p:blipFill rotWithShape="1">
          <a:blip r:embed="rId8">
            <a:alphaModFix/>
          </a:blip>
          <a:srcRect b="0" l="0" r="16317" t="0"/>
          <a:stretch/>
        </p:blipFill>
        <p:spPr>
          <a:xfrm>
            <a:off x="1300625" y="1838300"/>
            <a:ext cx="975091" cy="1581151"/>
          </a:xfrm>
          <a:prstGeom prst="rect">
            <a:avLst/>
          </a:prstGeom>
          <a:noFill/>
          <a:ln>
            <a:noFill/>
          </a:ln>
        </p:spPr>
      </p:pic>
      <p:pic>
        <p:nvPicPr>
          <p:cNvPr id="103" name="Google Shape;103;p18"/>
          <p:cNvPicPr preferRelativeResize="0"/>
          <p:nvPr/>
        </p:nvPicPr>
        <p:blipFill>
          <a:blip r:embed="rId9">
            <a:alphaModFix/>
          </a:blip>
          <a:stretch>
            <a:fillRect/>
          </a:stretch>
        </p:blipFill>
        <p:spPr>
          <a:xfrm>
            <a:off x="6378400" y="2287125"/>
            <a:ext cx="2765601" cy="2765599"/>
          </a:xfrm>
          <a:prstGeom prst="rect">
            <a:avLst/>
          </a:prstGeom>
          <a:noFill/>
          <a:ln>
            <a:noFill/>
          </a:ln>
        </p:spPr>
      </p:pic>
      <p:pic>
        <p:nvPicPr>
          <p:cNvPr id="104" name="Google Shape;104;p18"/>
          <p:cNvPicPr preferRelativeResize="0"/>
          <p:nvPr/>
        </p:nvPicPr>
        <p:blipFill rotWithShape="1">
          <a:blip r:embed="rId8">
            <a:alphaModFix/>
          </a:blip>
          <a:srcRect b="71171" l="28857" r="43706" t="0"/>
          <a:stretch/>
        </p:blipFill>
        <p:spPr>
          <a:xfrm rot="2226727">
            <a:off x="7955504" y="2254540"/>
            <a:ext cx="444966" cy="634420"/>
          </a:xfrm>
          <a:prstGeom prst="rect">
            <a:avLst/>
          </a:prstGeom>
          <a:noFill/>
          <a:ln>
            <a:noFill/>
          </a:ln>
        </p:spPr>
      </p:pic>
      <p:pic>
        <p:nvPicPr>
          <p:cNvPr id="105" name="Google Shape;105;p18"/>
          <p:cNvPicPr preferRelativeResize="0"/>
          <p:nvPr/>
        </p:nvPicPr>
        <p:blipFill>
          <a:blip r:embed="rId10">
            <a:alphaModFix/>
          </a:blip>
          <a:stretch>
            <a:fillRect/>
          </a:stretch>
        </p:blipFill>
        <p:spPr>
          <a:xfrm>
            <a:off x="937025" y="1693450"/>
            <a:ext cx="656400" cy="656400"/>
          </a:xfrm>
          <a:prstGeom prst="rect">
            <a:avLst/>
          </a:prstGeom>
          <a:noFill/>
          <a:ln>
            <a:noFill/>
          </a:ln>
        </p:spPr>
      </p:pic>
      <p:pic>
        <p:nvPicPr>
          <p:cNvPr id="106" name="Google Shape;106;p18"/>
          <p:cNvPicPr preferRelativeResize="0"/>
          <p:nvPr/>
        </p:nvPicPr>
        <p:blipFill>
          <a:blip r:embed="rId11">
            <a:alphaModFix/>
          </a:blip>
          <a:stretch>
            <a:fillRect/>
          </a:stretch>
        </p:blipFill>
        <p:spPr>
          <a:xfrm>
            <a:off x="8078487" y="1528153"/>
            <a:ext cx="656400" cy="656422"/>
          </a:xfrm>
          <a:prstGeom prst="rect">
            <a:avLst/>
          </a:prstGeom>
          <a:noFill/>
          <a:ln>
            <a:noFill/>
          </a:ln>
        </p:spPr>
      </p:pic>
      <p:sp>
        <p:nvSpPr>
          <p:cNvPr id="107" name="Google Shape;107;p18"/>
          <p:cNvSpPr txBox="1"/>
          <p:nvPr/>
        </p:nvSpPr>
        <p:spPr>
          <a:xfrm>
            <a:off x="7443575" y="84175"/>
            <a:ext cx="1835100" cy="2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72 hours prior</a:t>
            </a:r>
            <a:endParaRPr>
              <a:latin typeface="Roboto Mono"/>
              <a:ea typeface="Roboto Mono"/>
              <a:cs typeface="Roboto Mono"/>
              <a:sym typeface="Roboto Mono"/>
            </a:endParaRPr>
          </a:p>
        </p:txBody>
      </p:sp>
      <p:pic>
        <p:nvPicPr>
          <p:cNvPr id="108" name="Google Shape;108;p18"/>
          <p:cNvPicPr preferRelativeResize="0"/>
          <p:nvPr/>
        </p:nvPicPr>
        <p:blipFill>
          <a:blip r:embed="rId12">
            <a:alphaModFix/>
          </a:blip>
          <a:stretch>
            <a:fillRect/>
          </a:stretch>
        </p:blipFill>
        <p:spPr>
          <a:xfrm>
            <a:off x="8120550" y="988937"/>
            <a:ext cx="572252" cy="572276"/>
          </a:xfrm>
          <a:prstGeom prst="rect">
            <a:avLst/>
          </a:prstGeom>
          <a:noFill/>
          <a:ln>
            <a:noFill/>
          </a:ln>
        </p:spPr>
      </p:pic>
      <p:pic>
        <p:nvPicPr>
          <p:cNvPr id="109" name="Google Shape;109;p18"/>
          <p:cNvPicPr preferRelativeResize="0"/>
          <p:nvPr/>
        </p:nvPicPr>
        <p:blipFill rotWithShape="1">
          <a:blip r:embed="rId13">
            <a:alphaModFix/>
          </a:blip>
          <a:srcRect b="11323" l="26436" r="21827" t="0"/>
          <a:stretch/>
        </p:blipFill>
        <p:spPr>
          <a:xfrm>
            <a:off x="771300" y="3565000"/>
            <a:ext cx="257750" cy="441775"/>
          </a:xfrm>
          <a:prstGeom prst="rect">
            <a:avLst/>
          </a:prstGeom>
          <a:noFill/>
          <a:ln>
            <a:noFill/>
          </a:ln>
        </p:spPr>
      </p:pic>
      <p:pic>
        <p:nvPicPr>
          <p:cNvPr id="110" name="Google Shape;110;p18"/>
          <p:cNvPicPr preferRelativeResize="0"/>
          <p:nvPr/>
        </p:nvPicPr>
        <p:blipFill>
          <a:blip r:embed="rId14">
            <a:alphaModFix/>
          </a:blip>
          <a:stretch>
            <a:fillRect/>
          </a:stretch>
        </p:blipFill>
        <p:spPr>
          <a:xfrm>
            <a:off x="8120550" y="988946"/>
            <a:ext cx="572250" cy="572260"/>
          </a:xfrm>
          <a:prstGeom prst="rect">
            <a:avLst/>
          </a:prstGeom>
          <a:noFill/>
          <a:ln>
            <a:noFill/>
          </a:ln>
        </p:spPr>
      </p:pic>
      <p:pic>
        <p:nvPicPr>
          <p:cNvPr id="111" name="Google Shape;111;p18"/>
          <p:cNvPicPr preferRelativeResize="0"/>
          <p:nvPr/>
        </p:nvPicPr>
        <p:blipFill>
          <a:blip r:embed="rId14">
            <a:alphaModFix/>
          </a:blip>
          <a:stretch>
            <a:fillRect/>
          </a:stretch>
        </p:blipFill>
        <p:spPr>
          <a:xfrm>
            <a:off x="147912" y="3416809"/>
            <a:ext cx="1726625" cy="1726700"/>
          </a:xfrm>
          <a:prstGeom prst="rect">
            <a:avLst/>
          </a:prstGeom>
          <a:noFill/>
          <a:ln>
            <a:noFill/>
          </a:ln>
        </p:spPr>
      </p:pic>
      <p:pic>
        <p:nvPicPr>
          <p:cNvPr id="112" name="Google Shape;112;p18"/>
          <p:cNvPicPr preferRelativeResize="0"/>
          <p:nvPr/>
        </p:nvPicPr>
        <p:blipFill>
          <a:blip r:embed="rId15">
            <a:alphaModFix/>
          </a:blip>
          <a:stretch>
            <a:fillRect/>
          </a:stretch>
        </p:blipFill>
        <p:spPr>
          <a:xfrm flipH="1">
            <a:off x="376926" y="3909875"/>
            <a:ext cx="352290" cy="656398"/>
          </a:xfrm>
          <a:prstGeom prst="rect">
            <a:avLst/>
          </a:prstGeom>
          <a:noFill/>
          <a:ln>
            <a:noFill/>
          </a:ln>
        </p:spPr>
      </p:pic>
      <p:pic>
        <p:nvPicPr>
          <p:cNvPr id="113" name="Google Shape;113;p18"/>
          <p:cNvPicPr preferRelativeResize="0"/>
          <p:nvPr/>
        </p:nvPicPr>
        <p:blipFill>
          <a:blip r:embed="rId16">
            <a:alphaModFix/>
          </a:blip>
          <a:stretch>
            <a:fillRect/>
          </a:stretch>
        </p:blipFill>
        <p:spPr>
          <a:xfrm>
            <a:off x="8185775" y="472063"/>
            <a:ext cx="441776" cy="441776"/>
          </a:xfrm>
          <a:prstGeom prst="rect">
            <a:avLst/>
          </a:prstGeom>
          <a:noFill/>
          <a:ln>
            <a:noFill/>
          </a:ln>
        </p:spPr>
      </p:pic>
      <p:pic>
        <p:nvPicPr>
          <p:cNvPr id="114" name="Google Shape;114;p18"/>
          <p:cNvPicPr preferRelativeResize="0"/>
          <p:nvPr/>
        </p:nvPicPr>
        <p:blipFill>
          <a:blip r:embed="rId14">
            <a:alphaModFix/>
          </a:blip>
          <a:stretch>
            <a:fillRect/>
          </a:stretch>
        </p:blipFill>
        <p:spPr>
          <a:xfrm>
            <a:off x="8125226" y="486997"/>
            <a:ext cx="502326" cy="502378"/>
          </a:xfrm>
          <a:prstGeom prst="rect">
            <a:avLst/>
          </a:prstGeom>
          <a:noFill/>
          <a:ln>
            <a:noFill/>
          </a:ln>
        </p:spPr>
      </p:pic>
      <p:pic>
        <p:nvPicPr>
          <p:cNvPr id="115" name="Google Shape;115;p18"/>
          <p:cNvPicPr preferRelativeResize="0"/>
          <p:nvPr/>
        </p:nvPicPr>
        <p:blipFill>
          <a:blip r:embed="rId17">
            <a:alphaModFix/>
          </a:blip>
          <a:stretch>
            <a:fillRect/>
          </a:stretch>
        </p:blipFill>
        <p:spPr>
          <a:xfrm>
            <a:off x="838500" y="724077"/>
            <a:ext cx="1036013" cy="920898"/>
          </a:xfrm>
          <a:prstGeom prst="rect">
            <a:avLst/>
          </a:prstGeom>
          <a:noFill/>
          <a:ln>
            <a:noFill/>
          </a:ln>
        </p:spPr>
      </p:pic>
      <p:pic>
        <p:nvPicPr>
          <p:cNvPr id="116" name="Google Shape;116;p18"/>
          <p:cNvPicPr preferRelativeResize="0"/>
          <p:nvPr/>
        </p:nvPicPr>
        <p:blipFill>
          <a:blip r:embed="rId18">
            <a:alphaModFix/>
          </a:blip>
          <a:stretch>
            <a:fillRect/>
          </a:stretch>
        </p:blipFill>
        <p:spPr>
          <a:xfrm>
            <a:off x="996525" y="151825"/>
            <a:ext cx="572250" cy="572250"/>
          </a:xfrm>
          <a:prstGeom prst="rect">
            <a:avLst/>
          </a:prstGeom>
          <a:noFill/>
          <a:ln>
            <a:noFill/>
          </a:ln>
        </p:spPr>
      </p:pic>
      <p:sp>
        <p:nvSpPr>
          <p:cNvPr id="117" name="Google Shape;117;p18"/>
          <p:cNvSpPr txBox="1"/>
          <p:nvPr>
            <p:ph idx="4294967295" type="ctrTitle"/>
          </p:nvPr>
        </p:nvSpPr>
        <p:spPr>
          <a:xfrm>
            <a:off x="2906300" y="269575"/>
            <a:ext cx="3881400" cy="563700"/>
          </a:xfrm>
          <a:prstGeom prst="rect">
            <a:avLst/>
          </a:prstGeom>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Roboto Mono"/>
                <a:ea typeface="Roboto Mono"/>
                <a:cs typeface="Roboto Mono"/>
                <a:sym typeface="Roboto Mono"/>
              </a:rPr>
              <a:t>Participants</a:t>
            </a:r>
            <a:endParaRPr sz="2400">
              <a:latin typeface="Roboto Mono"/>
              <a:ea typeface="Roboto Mono"/>
              <a:cs typeface="Roboto Mono"/>
              <a:sym typeface="Roboto Mon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1947300" y="234625"/>
            <a:ext cx="4956600" cy="572700"/>
          </a:xfrm>
          <a:prstGeom prst="rect">
            <a:avLst/>
          </a:prstGeom>
          <a:solidFill>
            <a:srgbClr val="FFFFFF"/>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Mono"/>
                <a:ea typeface="Roboto Mono"/>
                <a:cs typeface="Roboto Mono"/>
                <a:sym typeface="Roboto Mono"/>
              </a:rPr>
              <a:t>Supplements Used</a:t>
            </a:r>
            <a:endParaRPr>
              <a:latin typeface="Roboto Mono"/>
              <a:ea typeface="Roboto Mono"/>
              <a:cs typeface="Roboto Mono"/>
              <a:sym typeface="Roboto Mono"/>
            </a:endParaRPr>
          </a:p>
        </p:txBody>
      </p:sp>
      <p:sp>
        <p:nvSpPr>
          <p:cNvPr id="123" name="Google Shape;123;p19"/>
          <p:cNvSpPr txBox="1"/>
          <p:nvPr>
            <p:ph idx="1" type="body"/>
          </p:nvPr>
        </p:nvSpPr>
        <p:spPr>
          <a:xfrm>
            <a:off x="311700" y="1562975"/>
            <a:ext cx="1635600" cy="3006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4" name="Google Shape;124;p19"/>
          <p:cNvPicPr preferRelativeResize="0"/>
          <p:nvPr/>
        </p:nvPicPr>
        <p:blipFill>
          <a:blip r:embed="rId3">
            <a:alphaModFix/>
          </a:blip>
          <a:stretch>
            <a:fillRect/>
          </a:stretch>
        </p:blipFill>
        <p:spPr>
          <a:xfrm>
            <a:off x="-298500" y="1208013"/>
            <a:ext cx="3820975" cy="3820975"/>
          </a:xfrm>
          <a:prstGeom prst="rect">
            <a:avLst/>
          </a:prstGeom>
          <a:noFill/>
          <a:ln>
            <a:noFill/>
          </a:ln>
        </p:spPr>
      </p:pic>
      <p:pic>
        <p:nvPicPr>
          <p:cNvPr id="125" name="Google Shape;125;p19"/>
          <p:cNvPicPr preferRelativeResize="0"/>
          <p:nvPr/>
        </p:nvPicPr>
        <p:blipFill>
          <a:blip r:embed="rId4">
            <a:alphaModFix/>
          </a:blip>
          <a:stretch>
            <a:fillRect/>
          </a:stretch>
        </p:blipFill>
        <p:spPr>
          <a:xfrm>
            <a:off x="5899625" y="1478825"/>
            <a:ext cx="2739725" cy="2739725"/>
          </a:xfrm>
          <a:prstGeom prst="rect">
            <a:avLst/>
          </a:prstGeom>
          <a:noFill/>
          <a:ln>
            <a:noFill/>
          </a:ln>
        </p:spPr>
      </p:pic>
      <p:pic>
        <p:nvPicPr>
          <p:cNvPr id="126" name="Google Shape;126;p19"/>
          <p:cNvPicPr preferRelativeResize="0"/>
          <p:nvPr/>
        </p:nvPicPr>
        <p:blipFill>
          <a:blip r:embed="rId5">
            <a:alphaModFix/>
          </a:blip>
          <a:stretch>
            <a:fillRect/>
          </a:stretch>
        </p:blipFill>
        <p:spPr>
          <a:xfrm>
            <a:off x="2867500" y="1302725"/>
            <a:ext cx="3526500" cy="3526500"/>
          </a:xfrm>
          <a:prstGeom prst="rect">
            <a:avLst/>
          </a:prstGeom>
          <a:noFill/>
          <a:ln>
            <a:noFill/>
          </a:ln>
        </p:spPr>
      </p:pic>
      <p:sp>
        <p:nvSpPr>
          <p:cNvPr id="127" name="Google Shape;127;p19"/>
          <p:cNvSpPr txBox="1"/>
          <p:nvPr/>
        </p:nvSpPr>
        <p:spPr>
          <a:xfrm>
            <a:off x="1263725" y="931875"/>
            <a:ext cx="13674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70 kcal</a:t>
            </a:r>
            <a:endParaRPr>
              <a:latin typeface="Roboto Mono"/>
              <a:ea typeface="Roboto Mono"/>
              <a:cs typeface="Roboto Mono"/>
              <a:sym typeface="Roboto Mono"/>
            </a:endParaRPr>
          </a:p>
        </p:txBody>
      </p:sp>
      <p:sp>
        <p:nvSpPr>
          <p:cNvPr id="128" name="Google Shape;128;p19"/>
          <p:cNvSpPr txBox="1"/>
          <p:nvPr/>
        </p:nvSpPr>
        <p:spPr>
          <a:xfrm>
            <a:off x="4083813" y="931875"/>
            <a:ext cx="13674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70 kcal</a:t>
            </a:r>
            <a:endParaRPr>
              <a:latin typeface="Roboto Mono"/>
              <a:ea typeface="Roboto Mono"/>
              <a:cs typeface="Roboto Mono"/>
              <a:sym typeface="Roboto Mono"/>
            </a:endParaRPr>
          </a:p>
        </p:txBody>
      </p:sp>
      <p:sp>
        <p:nvSpPr>
          <p:cNvPr id="129" name="Google Shape;129;p19"/>
          <p:cNvSpPr txBox="1"/>
          <p:nvPr/>
        </p:nvSpPr>
        <p:spPr>
          <a:xfrm>
            <a:off x="6903900" y="931875"/>
            <a:ext cx="1367400" cy="50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0 kcal</a:t>
            </a:r>
            <a:endParaRPr>
              <a:latin typeface="Roboto Mono"/>
              <a:ea typeface="Roboto Mono"/>
              <a:cs typeface="Roboto Mono"/>
              <a:sym typeface="Roboto Mon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type="title"/>
          </p:nvPr>
        </p:nvSpPr>
        <p:spPr>
          <a:xfrm>
            <a:off x="311700" y="140550"/>
            <a:ext cx="2435100" cy="572700"/>
          </a:xfrm>
          <a:prstGeom prst="rect">
            <a:avLst/>
          </a:prstGeom>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Mono"/>
                <a:ea typeface="Roboto Mono"/>
                <a:cs typeface="Roboto Mono"/>
                <a:sym typeface="Roboto Mono"/>
              </a:rPr>
              <a:t>Results</a:t>
            </a:r>
            <a:endParaRPr>
              <a:latin typeface="Roboto Mono"/>
              <a:ea typeface="Roboto Mono"/>
              <a:cs typeface="Roboto Mono"/>
              <a:sym typeface="Roboto Mono"/>
            </a:endParaRPr>
          </a:p>
        </p:txBody>
      </p:sp>
      <p:sp>
        <p:nvSpPr>
          <p:cNvPr id="135" name="Google Shape;135;p20"/>
          <p:cNvSpPr txBox="1"/>
          <p:nvPr>
            <p:ph idx="1" type="body"/>
          </p:nvPr>
        </p:nvSpPr>
        <p:spPr>
          <a:xfrm>
            <a:off x="87125" y="775875"/>
            <a:ext cx="2931000" cy="3954000"/>
          </a:xfrm>
          <a:prstGeom prst="rect">
            <a:avLst/>
          </a:prstGeom>
          <a:solidFill>
            <a:srgbClr val="D9EAD3"/>
          </a:solidFill>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Roboto Mono Regular"/>
              <a:buChar char="+"/>
            </a:pPr>
            <a:r>
              <a:rPr lang="en" sz="1600">
                <a:latin typeface="Roboto Mono Regular"/>
                <a:ea typeface="Roboto Mono Regular"/>
                <a:cs typeface="Roboto Mono Regular"/>
                <a:sym typeface="Roboto Mono Regular"/>
              </a:rPr>
              <a:t>Time until exhaustion yielded no</a:t>
            </a:r>
            <a:r>
              <a:rPr lang="en" sz="1600">
                <a:latin typeface="Roboto Mono Regular"/>
                <a:ea typeface="Roboto Mono Regular"/>
                <a:cs typeface="Roboto Mono Regular"/>
                <a:sym typeface="Roboto Mono Regular"/>
              </a:rPr>
              <a:t> significant differences</a:t>
            </a:r>
            <a:endParaRPr sz="1600">
              <a:latin typeface="Roboto Mono Regular"/>
              <a:ea typeface="Roboto Mono Regular"/>
              <a:cs typeface="Roboto Mono Regular"/>
              <a:sym typeface="Roboto Mono Regular"/>
            </a:endParaRPr>
          </a:p>
          <a:p>
            <a:pPr indent="-330200" lvl="0" marL="457200" rtl="0" algn="l">
              <a:lnSpc>
                <a:spcPct val="115000"/>
              </a:lnSpc>
              <a:spcBef>
                <a:spcPts val="1000"/>
              </a:spcBef>
              <a:spcAft>
                <a:spcPts val="0"/>
              </a:spcAft>
              <a:buSzPts val="1600"/>
              <a:buFont typeface="Roboto Mono Regular"/>
              <a:buChar char="+"/>
            </a:pPr>
            <a:r>
              <a:rPr lang="en" sz="1600">
                <a:latin typeface="Roboto Mono Regular"/>
                <a:ea typeface="Roboto Mono Regular"/>
                <a:cs typeface="Roboto Mono Regular"/>
                <a:sym typeface="Roboto Mono Regular"/>
              </a:rPr>
              <a:t>RER of zero-calorie induces lower glucose-oxidation and note that supplements can affect substrate metabolism</a:t>
            </a:r>
            <a:endParaRPr sz="1600">
              <a:latin typeface="Roboto Mono Regular"/>
              <a:ea typeface="Roboto Mono Regular"/>
              <a:cs typeface="Roboto Mono Regular"/>
              <a:sym typeface="Roboto Mono Regular"/>
            </a:endParaRPr>
          </a:p>
          <a:p>
            <a:pPr indent="-330200" lvl="0" marL="457200" rtl="0" algn="l">
              <a:lnSpc>
                <a:spcPct val="115000"/>
              </a:lnSpc>
              <a:spcBef>
                <a:spcPts val="1000"/>
              </a:spcBef>
              <a:spcAft>
                <a:spcPts val="0"/>
              </a:spcAft>
              <a:buSzPts val="1600"/>
              <a:buFont typeface="Roboto Mono Regular"/>
              <a:buChar char="+"/>
            </a:pPr>
            <a:r>
              <a:rPr lang="en" sz="1600">
                <a:latin typeface="Roboto Mono Regular"/>
                <a:ea typeface="Roboto Mono Regular"/>
                <a:cs typeface="Roboto Mono Regular"/>
                <a:sym typeface="Roboto Mono Regular"/>
              </a:rPr>
              <a:t>Source of calories deemed unimportant</a:t>
            </a:r>
            <a:endParaRPr sz="1600">
              <a:latin typeface="Roboto Mono Regular"/>
              <a:ea typeface="Roboto Mono Regular"/>
              <a:cs typeface="Roboto Mono Regular"/>
              <a:sym typeface="Roboto Mono Regular"/>
            </a:endParaRPr>
          </a:p>
        </p:txBody>
      </p:sp>
      <p:pic>
        <p:nvPicPr>
          <p:cNvPr id="136" name="Google Shape;136;p20"/>
          <p:cNvPicPr preferRelativeResize="0"/>
          <p:nvPr/>
        </p:nvPicPr>
        <p:blipFill>
          <a:blip r:embed="rId3">
            <a:alphaModFix/>
          </a:blip>
          <a:stretch>
            <a:fillRect/>
          </a:stretch>
        </p:blipFill>
        <p:spPr>
          <a:xfrm>
            <a:off x="3096700" y="363400"/>
            <a:ext cx="6047300" cy="3954000"/>
          </a:xfrm>
          <a:prstGeom prst="rect">
            <a:avLst/>
          </a:prstGeom>
          <a:noFill/>
          <a:ln>
            <a:noFill/>
          </a:ln>
        </p:spPr>
      </p:pic>
      <p:sp>
        <p:nvSpPr>
          <p:cNvPr id="137" name="Google Shape;137;p20"/>
          <p:cNvSpPr txBox="1"/>
          <p:nvPr/>
        </p:nvSpPr>
        <p:spPr>
          <a:xfrm>
            <a:off x="4970200" y="2208700"/>
            <a:ext cx="8142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Regular"/>
                <a:ea typeface="Roboto Mono Regular"/>
                <a:cs typeface="Roboto Mono Regular"/>
                <a:sym typeface="Roboto Mono Regular"/>
              </a:rPr>
              <a:t>482</a:t>
            </a:r>
            <a:endParaRPr>
              <a:latin typeface="Roboto Mono Regular"/>
              <a:ea typeface="Roboto Mono Regular"/>
              <a:cs typeface="Roboto Mono Regular"/>
              <a:sym typeface="Roboto Mono Regular"/>
            </a:endParaRPr>
          </a:p>
          <a:p>
            <a:pPr indent="0" lvl="0" marL="0" rtl="0" algn="l">
              <a:spcBef>
                <a:spcPts val="0"/>
              </a:spcBef>
              <a:spcAft>
                <a:spcPts val="0"/>
              </a:spcAft>
              <a:buNone/>
            </a:pPr>
            <a:r>
              <a:rPr lang="en">
                <a:latin typeface="Roboto Mono Regular"/>
                <a:ea typeface="Roboto Mono Regular"/>
                <a:cs typeface="Roboto Mono Regular"/>
                <a:sym typeface="Roboto Mono Regular"/>
              </a:rPr>
              <a:t>± </a:t>
            </a:r>
            <a:endParaRPr>
              <a:latin typeface="Roboto Mono Regular"/>
              <a:ea typeface="Roboto Mono Regular"/>
              <a:cs typeface="Roboto Mono Regular"/>
              <a:sym typeface="Roboto Mono Regular"/>
            </a:endParaRPr>
          </a:p>
          <a:p>
            <a:pPr indent="0" lvl="0" marL="0" rtl="0" algn="l">
              <a:spcBef>
                <a:spcPts val="0"/>
              </a:spcBef>
              <a:spcAft>
                <a:spcPts val="0"/>
              </a:spcAft>
              <a:buNone/>
            </a:pPr>
            <a:r>
              <a:rPr lang="en">
                <a:latin typeface="Roboto Mono Regular"/>
                <a:ea typeface="Roboto Mono Regular"/>
                <a:cs typeface="Roboto Mono Regular"/>
                <a:sym typeface="Roboto Mono Regular"/>
              </a:rPr>
              <a:t>163</a:t>
            </a:r>
            <a:endParaRPr>
              <a:latin typeface="Roboto Mono Regular"/>
              <a:ea typeface="Roboto Mono Regular"/>
              <a:cs typeface="Roboto Mono Regular"/>
              <a:sym typeface="Roboto Mono Regular"/>
            </a:endParaRPr>
          </a:p>
        </p:txBody>
      </p:sp>
      <p:sp>
        <p:nvSpPr>
          <p:cNvPr id="138" name="Google Shape;138;p20"/>
          <p:cNvSpPr txBox="1"/>
          <p:nvPr/>
        </p:nvSpPr>
        <p:spPr>
          <a:xfrm>
            <a:off x="6023425" y="2208700"/>
            <a:ext cx="8142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D9D9D9"/>
                </a:solidFill>
                <a:latin typeface="Roboto Mono Regular"/>
                <a:ea typeface="Roboto Mono Regular"/>
                <a:cs typeface="Roboto Mono Regular"/>
                <a:sym typeface="Roboto Mono Regular"/>
              </a:rPr>
              <a:t>480</a:t>
            </a:r>
            <a:endParaRPr>
              <a:solidFill>
                <a:srgbClr val="D9D9D9"/>
              </a:solidFill>
              <a:latin typeface="Roboto Mono Regular"/>
              <a:ea typeface="Roboto Mono Regular"/>
              <a:cs typeface="Roboto Mono Regular"/>
              <a:sym typeface="Roboto Mono Regular"/>
            </a:endParaRPr>
          </a:p>
          <a:p>
            <a:pPr indent="0" lvl="0" marL="0" rtl="0" algn="l">
              <a:spcBef>
                <a:spcPts val="0"/>
              </a:spcBef>
              <a:spcAft>
                <a:spcPts val="0"/>
              </a:spcAft>
              <a:buNone/>
            </a:pPr>
            <a:r>
              <a:rPr lang="en">
                <a:solidFill>
                  <a:srgbClr val="D9D9D9"/>
                </a:solidFill>
                <a:latin typeface="Roboto Mono Regular"/>
                <a:ea typeface="Roboto Mono Regular"/>
                <a:cs typeface="Roboto Mono Regular"/>
                <a:sym typeface="Roboto Mono Regular"/>
              </a:rPr>
              <a:t>± </a:t>
            </a:r>
            <a:endParaRPr>
              <a:solidFill>
                <a:srgbClr val="D9D9D9"/>
              </a:solidFill>
              <a:latin typeface="Roboto Mono Regular"/>
              <a:ea typeface="Roboto Mono Regular"/>
              <a:cs typeface="Roboto Mono Regular"/>
              <a:sym typeface="Roboto Mono Regular"/>
            </a:endParaRPr>
          </a:p>
          <a:p>
            <a:pPr indent="0" lvl="0" marL="0" rtl="0" algn="l">
              <a:spcBef>
                <a:spcPts val="0"/>
              </a:spcBef>
              <a:spcAft>
                <a:spcPts val="0"/>
              </a:spcAft>
              <a:buClr>
                <a:schemeClr val="dk1"/>
              </a:buClr>
              <a:buSzPts val="1100"/>
              <a:buFont typeface="Arial"/>
              <a:buNone/>
            </a:pPr>
            <a:r>
              <a:rPr lang="en">
                <a:solidFill>
                  <a:srgbClr val="D9D9D9"/>
                </a:solidFill>
                <a:latin typeface="Roboto Mono Regular"/>
                <a:ea typeface="Roboto Mono Regular"/>
                <a:cs typeface="Roboto Mono Regular"/>
                <a:sym typeface="Roboto Mono Regular"/>
              </a:rPr>
              <a:t>157</a:t>
            </a:r>
            <a:endParaRPr>
              <a:solidFill>
                <a:srgbClr val="D9D9D9"/>
              </a:solidFill>
              <a:latin typeface="Roboto Mono Regular"/>
              <a:ea typeface="Roboto Mono Regular"/>
              <a:cs typeface="Roboto Mono Regular"/>
              <a:sym typeface="Roboto Mono Regular"/>
            </a:endParaRPr>
          </a:p>
          <a:p>
            <a:pPr indent="0" lvl="0" marL="0" rtl="0" algn="l">
              <a:spcBef>
                <a:spcPts val="0"/>
              </a:spcBef>
              <a:spcAft>
                <a:spcPts val="0"/>
              </a:spcAft>
              <a:buNone/>
            </a:pPr>
            <a:r>
              <a:t/>
            </a:r>
            <a:endParaRPr>
              <a:solidFill>
                <a:srgbClr val="CCCCCC"/>
              </a:solidFill>
              <a:latin typeface="Roboto Mono Regular"/>
              <a:ea typeface="Roboto Mono Regular"/>
              <a:cs typeface="Roboto Mono Regular"/>
              <a:sym typeface="Roboto Mono Regular"/>
            </a:endParaRPr>
          </a:p>
        </p:txBody>
      </p:sp>
      <p:sp>
        <p:nvSpPr>
          <p:cNvPr id="139" name="Google Shape;139;p20"/>
          <p:cNvSpPr txBox="1"/>
          <p:nvPr/>
        </p:nvSpPr>
        <p:spPr>
          <a:xfrm>
            <a:off x="7076650" y="2208700"/>
            <a:ext cx="814200" cy="4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Mono Regular"/>
                <a:ea typeface="Roboto Mono Regular"/>
                <a:cs typeface="Roboto Mono Regular"/>
                <a:sym typeface="Roboto Mono Regular"/>
              </a:rPr>
              <a:t>496</a:t>
            </a:r>
            <a:endParaRPr>
              <a:solidFill>
                <a:srgbClr val="FFFFFF"/>
              </a:solidFill>
              <a:latin typeface="Roboto Mono Regular"/>
              <a:ea typeface="Roboto Mono Regular"/>
              <a:cs typeface="Roboto Mono Regular"/>
              <a:sym typeface="Roboto Mono Regular"/>
            </a:endParaRPr>
          </a:p>
          <a:p>
            <a:pPr indent="0" lvl="0" marL="0" rtl="0" algn="l">
              <a:spcBef>
                <a:spcPts val="0"/>
              </a:spcBef>
              <a:spcAft>
                <a:spcPts val="0"/>
              </a:spcAft>
              <a:buNone/>
            </a:pPr>
            <a:r>
              <a:rPr lang="en">
                <a:solidFill>
                  <a:srgbClr val="FFFFFF"/>
                </a:solidFill>
                <a:latin typeface="Roboto Mono Regular"/>
                <a:ea typeface="Roboto Mono Regular"/>
                <a:cs typeface="Roboto Mono Regular"/>
                <a:sym typeface="Roboto Mono Regular"/>
              </a:rPr>
              <a:t>± </a:t>
            </a:r>
            <a:endParaRPr>
              <a:solidFill>
                <a:srgbClr val="FFFFFF"/>
              </a:solidFill>
              <a:latin typeface="Roboto Mono Regular"/>
              <a:ea typeface="Roboto Mono Regular"/>
              <a:cs typeface="Roboto Mono Regular"/>
              <a:sym typeface="Roboto Mono Regular"/>
            </a:endParaRPr>
          </a:p>
          <a:p>
            <a:pPr indent="0" lvl="0" marL="0" rtl="0" algn="l">
              <a:spcBef>
                <a:spcPts val="0"/>
              </a:spcBef>
              <a:spcAft>
                <a:spcPts val="0"/>
              </a:spcAft>
              <a:buClr>
                <a:schemeClr val="dk1"/>
              </a:buClr>
              <a:buSzPts val="1100"/>
              <a:buFont typeface="Arial"/>
              <a:buNone/>
            </a:pPr>
            <a:r>
              <a:rPr lang="en">
                <a:solidFill>
                  <a:srgbClr val="FFFFFF"/>
                </a:solidFill>
                <a:latin typeface="Roboto Mono Regular"/>
                <a:ea typeface="Roboto Mono Regular"/>
                <a:cs typeface="Roboto Mono Regular"/>
                <a:sym typeface="Roboto Mono Regular"/>
              </a:rPr>
              <a:t>238</a:t>
            </a:r>
            <a:endParaRPr>
              <a:solidFill>
                <a:srgbClr val="FFFFFF"/>
              </a:solidFill>
              <a:latin typeface="Roboto Mono Regular"/>
              <a:ea typeface="Roboto Mono Regular"/>
              <a:cs typeface="Roboto Mono Regular"/>
              <a:sym typeface="Roboto Mono Regular"/>
            </a:endParaRPr>
          </a:p>
          <a:p>
            <a:pPr indent="0" lvl="0" marL="0" rtl="0" algn="l">
              <a:spcBef>
                <a:spcPts val="0"/>
              </a:spcBef>
              <a:spcAft>
                <a:spcPts val="0"/>
              </a:spcAft>
              <a:buNone/>
            </a:pPr>
            <a:r>
              <a:t/>
            </a:r>
            <a:endParaRPr>
              <a:solidFill>
                <a:srgbClr val="FFFFFF"/>
              </a:solidFill>
              <a:latin typeface="Roboto Mono Regular"/>
              <a:ea typeface="Roboto Mono Regular"/>
              <a:cs typeface="Roboto Mono Regular"/>
              <a:sym typeface="Roboto Mono Regular"/>
            </a:endParaRPr>
          </a:p>
        </p:txBody>
      </p:sp>
      <p:sp>
        <p:nvSpPr>
          <p:cNvPr id="140" name="Google Shape;140;p20"/>
          <p:cNvSpPr txBox="1"/>
          <p:nvPr/>
        </p:nvSpPr>
        <p:spPr>
          <a:xfrm>
            <a:off x="3096700" y="4406250"/>
            <a:ext cx="4718100" cy="26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Mono"/>
                <a:ea typeface="Roboto Mono"/>
                <a:cs typeface="Roboto Mono"/>
                <a:sym typeface="Roboto Mono"/>
              </a:rPr>
              <a:t>Average </a:t>
            </a:r>
            <a:r>
              <a:rPr lang="en">
                <a:latin typeface="Roboto Mono"/>
                <a:ea typeface="Roboto Mono"/>
                <a:cs typeface="Roboto Mono"/>
                <a:sym typeface="Roboto Mono"/>
              </a:rPr>
              <a:t>RER:</a:t>
            </a:r>
            <a:endParaRPr>
              <a:latin typeface="Roboto Mono"/>
              <a:ea typeface="Roboto Mono"/>
              <a:cs typeface="Roboto Mono"/>
              <a:sym typeface="Roboto Mono"/>
            </a:endParaRPr>
          </a:p>
        </p:txBody>
      </p:sp>
      <p:sp>
        <p:nvSpPr>
          <p:cNvPr id="141" name="Google Shape;141;p20"/>
          <p:cNvSpPr txBox="1"/>
          <p:nvPr/>
        </p:nvSpPr>
        <p:spPr>
          <a:xfrm>
            <a:off x="4572000" y="4317400"/>
            <a:ext cx="1168800" cy="572700"/>
          </a:xfrm>
          <a:prstGeom prst="rect">
            <a:avLst/>
          </a:prstGeom>
          <a:solidFill>
            <a:srgbClr val="CCCCCC"/>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1"/>
                </a:solidFill>
                <a:latin typeface="Roboto Mono Regular"/>
                <a:ea typeface="Roboto Mono Regular"/>
                <a:cs typeface="Roboto Mono Regular"/>
                <a:sym typeface="Roboto Mono Regular"/>
              </a:rPr>
              <a:t>Vegan</a:t>
            </a:r>
            <a:endParaRPr sz="1100">
              <a:solidFill>
                <a:schemeClr val="dk1"/>
              </a:solidFill>
              <a:latin typeface="Roboto Mono Regular"/>
              <a:ea typeface="Roboto Mono Regular"/>
              <a:cs typeface="Roboto Mono Regular"/>
              <a:sym typeface="Roboto Mono Regular"/>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Roboto Mono Regular"/>
                <a:ea typeface="Roboto Mono Regular"/>
                <a:cs typeface="Roboto Mono Regular"/>
                <a:sym typeface="Roboto Mono Regular"/>
              </a:rPr>
              <a:t>1.21 ± 0.11</a:t>
            </a:r>
            <a:endParaRPr>
              <a:latin typeface="Roboto Mono Regular"/>
              <a:ea typeface="Roboto Mono Regular"/>
              <a:cs typeface="Roboto Mono Regular"/>
              <a:sym typeface="Roboto Mono Regular"/>
            </a:endParaRPr>
          </a:p>
        </p:txBody>
      </p:sp>
      <p:sp>
        <p:nvSpPr>
          <p:cNvPr id="142" name="Google Shape;142;p20"/>
          <p:cNvSpPr txBox="1"/>
          <p:nvPr/>
        </p:nvSpPr>
        <p:spPr>
          <a:xfrm>
            <a:off x="5907775" y="4317400"/>
            <a:ext cx="1168800" cy="572700"/>
          </a:xfrm>
          <a:prstGeom prst="rect">
            <a:avLst/>
          </a:prstGeom>
          <a:solidFill>
            <a:srgbClr val="999999"/>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EFEFEF"/>
                </a:solidFill>
                <a:latin typeface="Roboto Mono Regular"/>
                <a:ea typeface="Roboto Mono Regular"/>
                <a:cs typeface="Roboto Mono Regular"/>
                <a:sym typeface="Roboto Mono Regular"/>
              </a:rPr>
              <a:t>Isocaloric</a:t>
            </a:r>
            <a:endParaRPr sz="1100">
              <a:solidFill>
                <a:srgbClr val="EFEFEF"/>
              </a:solidFill>
              <a:latin typeface="Roboto Mono Regular"/>
              <a:ea typeface="Roboto Mono Regular"/>
              <a:cs typeface="Roboto Mono Regular"/>
              <a:sym typeface="Roboto Mono Regular"/>
            </a:endParaRPr>
          </a:p>
          <a:p>
            <a:pPr indent="0" lvl="0" marL="0" rtl="0" algn="l">
              <a:lnSpc>
                <a:spcPct val="115000"/>
              </a:lnSpc>
              <a:spcBef>
                <a:spcPts val="0"/>
              </a:spcBef>
              <a:spcAft>
                <a:spcPts val="0"/>
              </a:spcAft>
              <a:buNone/>
            </a:pPr>
            <a:r>
              <a:rPr lang="en" sz="1100">
                <a:solidFill>
                  <a:srgbClr val="EFEFEF"/>
                </a:solidFill>
                <a:latin typeface="Roboto Mono Regular"/>
                <a:ea typeface="Roboto Mono Regular"/>
                <a:cs typeface="Roboto Mono Regular"/>
                <a:sym typeface="Roboto Mono Regular"/>
              </a:rPr>
              <a:t>1.18 ± 0.09</a:t>
            </a:r>
            <a:endParaRPr>
              <a:solidFill>
                <a:srgbClr val="EFEFEF"/>
              </a:solidFill>
              <a:latin typeface="Roboto Mono Regular"/>
              <a:ea typeface="Roboto Mono Regular"/>
              <a:cs typeface="Roboto Mono Regular"/>
              <a:sym typeface="Roboto Mono Regular"/>
            </a:endParaRPr>
          </a:p>
        </p:txBody>
      </p:sp>
      <p:sp>
        <p:nvSpPr>
          <p:cNvPr id="143" name="Google Shape;143;p20"/>
          <p:cNvSpPr txBox="1"/>
          <p:nvPr/>
        </p:nvSpPr>
        <p:spPr>
          <a:xfrm>
            <a:off x="7177075" y="4317400"/>
            <a:ext cx="1168800" cy="5727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Roboto Mono Regular"/>
                <a:ea typeface="Roboto Mono Regular"/>
                <a:cs typeface="Roboto Mono Regular"/>
                <a:sym typeface="Roboto Mono Regular"/>
              </a:rPr>
              <a:t>Zero-cal</a:t>
            </a:r>
            <a:endParaRPr sz="1100">
              <a:solidFill>
                <a:srgbClr val="FFFFFF"/>
              </a:solidFill>
              <a:latin typeface="Roboto Mono Regular"/>
              <a:ea typeface="Roboto Mono Regular"/>
              <a:cs typeface="Roboto Mono Regular"/>
              <a:sym typeface="Roboto Mono Regular"/>
            </a:endParaRPr>
          </a:p>
          <a:p>
            <a:pPr indent="0" lvl="0" marL="0" rtl="0" algn="l">
              <a:lnSpc>
                <a:spcPct val="115000"/>
              </a:lnSpc>
              <a:spcBef>
                <a:spcPts val="0"/>
              </a:spcBef>
              <a:spcAft>
                <a:spcPts val="0"/>
              </a:spcAft>
              <a:buNone/>
            </a:pPr>
            <a:r>
              <a:rPr lang="en" sz="1100">
                <a:solidFill>
                  <a:srgbClr val="FFFFFF"/>
                </a:solidFill>
                <a:latin typeface="Roboto Mono Regular"/>
                <a:ea typeface="Roboto Mono Regular"/>
                <a:cs typeface="Roboto Mono Regular"/>
                <a:sym typeface="Roboto Mono Regular"/>
              </a:rPr>
              <a:t>1.11 ± 0.08</a:t>
            </a:r>
            <a:endParaRPr>
              <a:solidFill>
                <a:srgbClr val="FFFFFF"/>
              </a:solidFill>
              <a:latin typeface="Roboto Mono Regular"/>
              <a:ea typeface="Roboto Mono Regular"/>
              <a:cs typeface="Roboto Mono Regular"/>
              <a:sym typeface="Roboto Mono Regul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ph type="title"/>
          </p:nvPr>
        </p:nvSpPr>
        <p:spPr>
          <a:xfrm>
            <a:off x="311700" y="445025"/>
            <a:ext cx="2706600" cy="572700"/>
          </a:xfrm>
          <a:prstGeom prst="rect">
            <a:avLst/>
          </a:prstGeom>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Mono"/>
                <a:ea typeface="Roboto Mono"/>
                <a:cs typeface="Roboto Mono"/>
                <a:sym typeface="Roboto Mono"/>
              </a:rPr>
              <a:t>Limitations</a:t>
            </a:r>
            <a:endParaRPr>
              <a:latin typeface="Roboto Mono"/>
              <a:ea typeface="Roboto Mono"/>
              <a:cs typeface="Roboto Mono"/>
              <a:sym typeface="Roboto Mono"/>
            </a:endParaRPr>
          </a:p>
        </p:txBody>
      </p:sp>
      <p:sp>
        <p:nvSpPr>
          <p:cNvPr id="149" name="Google Shape;149;p21"/>
          <p:cNvSpPr txBox="1"/>
          <p:nvPr>
            <p:ph idx="1" type="body"/>
          </p:nvPr>
        </p:nvSpPr>
        <p:spPr>
          <a:xfrm>
            <a:off x="92500" y="1287900"/>
            <a:ext cx="5316000" cy="3227700"/>
          </a:xfrm>
          <a:prstGeom prst="rect">
            <a:avLst/>
          </a:prstGeom>
          <a:solidFill>
            <a:srgbClr val="D9EAD3"/>
          </a:solidFill>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Font typeface="Roboto Mono Regular"/>
              <a:buChar char="+"/>
            </a:pPr>
            <a:r>
              <a:rPr lang="en">
                <a:latin typeface="Roboto Mono Regular"/>
                <a:ea typeface="Roboto Mono Regular"/>
                <a:cs typeface="Roboto Mono Regular"/>
                <a:sym typeface="Roboto Mono Regular"/>
              </a:rPr>
              <a:t>Population (n, sex, race, fitness level, dietary history)</a:t>
            </a:r>
            <a:endParaRPr>
              <a:latin typeface="Roboto Mono Regular"/>
              <a:ea typeface="Roboto Mono Regular"/>
              <a:cs typeface="Roboto Mono Regular"/>
              <a:sym typeface="Roboto Mono Regular"/>
            </a:endParaRPr>
          </a:p>
          <a:p>
            <a:pPr indent="-342900" lvl="0" marL="457200" rtl="0" algn="l">
              <a:lnSpc>
                <a:spcPct val="200000"/>
              </a:lnSpc>
              <a:spcBef>
                <a:spcPts val="1000"/>
              </a:spcBef>
              <a:spcAft>
                <a:spcPts val="0"/>
              </a:spcAft>
              <a:buSzPts val="1800"/>
              <a:buFont typeface="Roboto Mono Regular"/>
              <a:buChar char="+"/>
            </a:pPr>
            <a:r>
              <a:rPr lang="en">
                <a:latin typeface="Roboto Mono Regular"/>
                <a:ea typeface="Roboto Mono Regular"/>
                <a:cs typeface="Roboto Mono Regular"/>
                <a:sym typeface="Roboto Mono Regular"/>
              </a:rPr>
              <a:t>Intensity level (80%)</a:t>
            </a:r>
            <a:endParaRPr>
              <a:latin typeface="Roboto Mono Regular"/>
              <a:ea typeface="Roboto Mono Regular"/>
              <a:cs typeface="Roboto Mono Regular"/>
              <a:sym typeface="Roboto Mono Regular"/>
            </a:endParaRPr>
          </a:p>
          <a:p>
            <a:pPr indent="-342900" lvl="0" marL="457200" rtl="0" algn="l">
              <a:lnSpc>
                <a:spcPct val="200000"/>
              </a:lnSpc>
              <a:spcBef>
                <a:spcPts val="1000"/>
              </a:spcBef>
              <a:spcAft>
                <a:spcPts val="0"/>
              </a:spcAft>
              <a:buSzPts val="1800"/>
              <a:buFont typeface="Roboto Mono Regular"/>
              <a:buChar char="+"/>
            </a:pPr>
            <a:r>
              <a:rPr lang="en">
                <a:latin typeface="Roboto Mono Regular"/>
                <a:ea typeface="Roboto Mono Regular"/>
                <a:cs typeface="Roboto Mono Regular"/>
                <a:sym typeface="Roboto Mono Regular"/>
              </a:rPr>
              <a:t>Amount of supplement consumed</a:t>
            </a:r>
            <a:endParaRPr>
              <a:latin typeface="Roboto Mono Regular"/>
              <a:ea typeface="Roboto Mono Regular"/>
              <a:cs typeface="Roboto Mono Regular"/>
              <a:sym typeface="Roboto Mono Regular"/>
            </a:endParaRPr>
          </a:p>
          <a:p>
            <a:pPr indent="-342900" lvl="0" marL="457200" rtl="0" algn="l">
              <a:lnSpc>
                <a:spcPct val="200000"/>
              </a:lnSpc>
              <a:spcBef>
                <a:spcPts val="1000"/>
              </a:spcBef>
              <a:spcAft>
                <a:spcPts val="0"/>
              </a:spcAft>
              <a:buSzPts val="1800"/>
              <a:buFont typeface="Roboto Mono Regular"/>
              <a:buChar char="+"/>
            </a:pPr>
            <a:r>
              <a:rPr lang="en">
                <a:latin typeface="Roboto Mono Regular"/>
                <a:ea typeface="Roboto Mono Regular"/>
                <a:cs typeface="Roboto Mono Regular"/>
                <a:sym typeface="Roboto Mono Regular"/>
              </a:rPr>
              <a:t>When supplement is consumed</a:t>
            </a:r>
            <a:endParaRPr>
              <a:latin typeface="Roboto Mono Regular"/>
              <a:ea typeface="Roboto Mono Regular"/>
              <a:cs typeface="Roboto Mono Regular"/>
              <a:sym typeface="Roboto Mono Regular"/>
            </a:endParaRPr>
          </a:p>
        </p:txBody>
      </p:sp>
      <p:pic>
        <p:nvPicPr>
          <p:cNvPr id="150" name="Google Shape;150;p21"/>
          <p:cNvPicPr preferRelativeResize="0"/>
          <p:nvPr/>
        </p:nvPicPr>
        <p:blipFill>
          <a:blip r:embed="rId3">
            <a:alphaModFix/>
          </a:blip>
          <a:stretch>
            <a:fillRect/>
          </a:stretch>
        </p:blipFill>
        <p:spPr>
          <a:xfrm>
            <a:off x="6232925" y="0"/>
            <a:ext cx="2911075" cy="2185262"/>
          </a:xfrm>
          <a:prstGeom prst="rect">
            <a:avLst/>
          </a:prstGeom>
          <a:noFill/>
          <a:ln>
            <a:noFill/>
          </a:ln>
        </p:spPr>
      </p:pic>
      <p:sp>
        <p:nvSpPr>
          <p:cNvPr id="151" name="Google Shape;151;p21"/>
          <p:cNvSpPr txBox="1"/>
          <p:nvPr/>
        </p:nvSpPr>
        <p:spPr>
          <a:xfrm>
            <a:off x="7681900" y="1677475"/>
            <a:ext cx="768600" cy="392700"/>
          </a:xfrm>
          <a:prstGeom prst="rect">
            <a:avLst/>
          </a:prstGeom>
          <a:solidFill>
            <a:srgbClr val="BF90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Spectral"/>
                <a:ea typeface="Spectral"/>
                <a:cs typeface="Spectral"/>
                <a:sym typeface="Spectral"/>
              </a:rPr>
              <a:t>VO</a:t>
            </a:r>
            <a:r>
              <a:rPr baseline="-25000" lang="en">
                <a:solidFill>
                  <a:srgbClr val="FFFFFF"/>
                </a:solidFill>
                <a:latin typeface="Spectral"/>
                <a:ea typeface="Spectral"/>
                <a:cs typeface="Spectral"/>
                <a:sym typeface="Spectral"/>
              </a:rPr>
              <a:t>2</a:t>
            </a:r>
            <a:endParaRPr baseline="-25000">
              <a:solidFill>
                <a:srgbClr val="FFFFFF"/>
              </a:solidFill>
              <a:latin typeface="Spectral"/>
              <a:ea typeface="Spectral"/>
              <a:cs typeface="Spectral"/>
              <a:sym typeface="Spectral"/>
            </a:endParaRPr>
          </a:p>
        </p:txBody>
      </p:sp>
      <p:pic>
        <p:nvPicPr>
          <p:cNvPr id="152" name="Google Shape;152;p21"/>
          <p:cNvPicPr preferRelativeResize="0"/>
          <p:nvPr/>
        </p:nvPicPr>
        <p:blipFill rotWithShape="1">
          <a:blip r:embed="rId4">
            <a:alphaModFix/>
          </a:blip>
          <a:srcRect b="0" l="26653" r="0" t="0"/>
          <a:stretch/>
        </p:blipFill>
        <p:spPr>
          <a:xfrm>
            <a:off x="4217072" y="110350"/>
            <a:ext cx="1252594" cy="1177550"/>
          </a:xfrm>
          <a:prstGeom prst="rect">
            <a:avLst/>
          </a:prstGeom>
          <a:noFill/>
          <a:ln>
            <a:noFill/>
          </a:ln>
        </p:spPr>
      </p:pic>
      <p:pic>
        <p:nvPicPr>
          <p:cNvPr id="153" name="Google Shape;153;p21"/>
          <p:cNvPicPr preferRelativeResize="0"/>
          <p:nvPr/>
        </p:nvPicPr>
        <p:blipFill rotWithShape="1">
          <a:blip r:embed="rId5">
            <a:alphaModFix/>
          </a:blip>
          <a:srcRect b="0" l="0" r="14383" t="0"/>
          <a:stretch/>
        </p:blipFill>
        <p:spPr>
          <a:xfrm>
            <a:off x="3340725" y="110350"/>
            <a:ext cx="876349" cy="1177550"/>
          </a:xfrm>
          <a:prstGeom prst="rect">
            <a:avLst/>
          </a:prstGeom>
          <a:noFill/>
          <a:ln>
            <a:noFill/>
          </a:ln>
        </p:spPr>
      </p:pic>
      <p:pic>
        <p:nvPicPr>
          <p:cNvPr id="154" name="Google Shape;154;p21"/>
          <p:cNvPicPr preferRelativeResize="0"/>
          <p:nvPr/>
        </p:nvPicPr>
        <p:blipFill>
          <a:blip r:embed="rId6">
            <a:alphaModFix/>
          </a:blip>
          <a:stretch>
            <a:fillRect/>
          </a:stretch>
        </p:blipFill>
        <p:spPr>
          <a:xfrm>
            <a:off x="4832850" y="3522450"/>
            <a:ext cx="1622645" cy="1621046"/>
          </a:xfrm>
          <a:prstGeom prst="rect">
            <a:avLst/>
          </a:prstGeom>
          <a:noFill/>
          <a:ln>
            <a:noFill/>
          </a:ln>
        </p:spPr>
      </p:pic>
      <p:pic>
        <p:nvPicPr>
          <p:cNvPr id="155" name="Google Shape;155;p21"/>
          <p:cNvPicPr preferRelativeResize="0"/>
          <p:nvPr/>
        </p:nvPicPr>
        <p:blipFill rotWithShape="1">
          <a:blip r:embed="rId7">
            <a:alphaModFix/>
          </a:blip>
          <a:srcRect b="9739" l="0" r="0" t="0"/>
          <a:stretch/>
        </p:blipFill>
        <p:spPr>
          <a:xfrm>
            <a:off x="6654525" y="2070175"/>
            <a:ext cx="2489475" cy="3105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2"/>
          <p:cNvSpPr txBox="1"/>
          <p:nvPr>
            <p:ph type="title"/>
          </p:nvPr>
        </p:nvSpPr>
        <p:spPr>
          <a:xfrm>
            <a:off x="974350" y="140550"/>
            <a:ext cx="6463800" cy="572700"/>
          </a:xfrm>
          <a:prstGeom prst="rect">
            <a:avLst/>
          </a:prstGeom>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Roboto Mono"/>
                <a:ea typeface="Roboto Mono"/>
                <a:cs typeface="Roboto Mono"/>
                <a:sym typeface="Roboto Mono"/>
              </a:rPr>
              <a:t>Open for Questions</a:t>
            </a:r>
            <a:endParaRPr>
              <a:latin typeface="Roboto Mono"/>
              <a:ea typeface="Roboto Mono"/>
              <a:cs typeface="Roboto Mono"/>
              <a:sym typeface="Roboto Mono"/>
            </a:endParaRPr>
          </a:p>
        </p:txBody>
      </p:sp>
      <p:pic>
        <p:nvPicPr>
          <p:cNvPr id="161" name="Google Shape;161;p22"/>
          <p:cNvPicPr preferRelativeResize="0"/>
          <p:nvPr/>
        </p:nvPicPr>
        <p:blipFill>
          <a:blip r:embed="rId3">
            <a:alphaModFix/>
          </a:blip>
          <a:stretch>
            <a:fillRect/>
          </a:stretch>
        </p:blipFill>
        <p:spPr>
          <a:xfrm>
            <a:off x="-1383075" y="880125"/>
            <a:ext cx="7323962" cy="4125450"/>
          </a:xfrm>
          <a:prstGeom prst="rect">
            <a:avLst/>
          </a:prstGeom>
          <a:noFill/>
          <a:ln>
            <a:noFill/>
          </a:ln>
        </p:spPr>
      </p:pic>
      <p:pic>
        <p:nvPicPr>
          <p:cNvPr id="162" name="Google Shape;162;p22"/>
          <p:cNvPicPr preferRelativeResize="0"/>
          <p:nvPr/>
        </p:nvPicPr>
        <p:blipFill rotWithShape="1">
          <a:blip r:embed="rId4">
            <a:alphaModFix/>
          </a:blip>
          <a:srcRect b="12640" l="0" r="0" t="0"/>
          <a:stretch/>
        </p:blipFill>
        <p:spPr>
          <a:xfrm>
            <a:off x="4471525" y="1004223"/>
            <a:ext cx="4012825" cy="3877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